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3"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93" r:id="rId25"/>
    <p:sldId id="279" r:id="rId26"/>
    <p:sldId id="287" r:id="rId27"/>
    <p:sldId id="280" r:id="rId28"/>
    <p:sldId id="281" r:id="rId29"/>
    <p:sldId id="284" r:id="rId30"/>
    <p:sldId id="282" r:id="rId31"/>
    <p:sldId id="283" r:id="rId32"/>
    <p:sldId id="285" r:id="rId33"/>
    <p:sldId id="286" r:id="rId34"/>
    <p:sldId id="288" r:id="rId35"/>
    <p:sldId id="289" r:id="rId36"/>
    <p:sldId id="290" r:id="rId37"/>
    <p:sldId id="291" r:id="rId38"/>
    <p:sldId id="29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E1D252-D898-4572-879E-E05461CCFEA0}">
          <p14:sldIdLst>
            <p14:sldId id="256"/>
            <p14:sldId id="263"/>
            <p14:sldId id="257"/>
            <p14:sldId id="258"/>
            <p14:sldId id="259"/>
            <p14:sldId id="260"/>
            <p14:sldId id="261"/>
            <p14:sldId id="262"/>
            <p14:sldId id="264"/>
            <p14:sldId id="265"/>
            <p14:sldId id="266"/>
            <p14:sldId id="267"/>
            <p14:sldId id="268"/>
            <p14:sldId id="269"/>
            <p14:sldId id="270"/>
            <p14:sldId id="271"/>
            <p14:sldId id="272"/>
          </p14:sldIdLst>
        </p14:section>
        <p14:section name="Code explanation" id="{6A2ECEBA-E5FF-476B-A564-4AB23EF3C212}">
          <p14:sldIdLst>
            <p14:sldId id="273"/>
            <p14:sldId id="274"/>
            <p14:sldId id="275"/>
            <p14:sldId id="276"/>
            <p14:sldId id="277"/>
            <p14:sldId id="278"/>
            <p14:sldId id="293"/>
            <p14:sldId id="279"/>
            <p14:sldId id="287"/>
            <p14:sldId id="280"/>
            <p14:sldId id="281"/>
            <p14:sldId id="284"/>
            <p14:sldId id="282"/>
            <p14:sldId id="283"/>
            <p14:sldId id="285"/>
            <p14:sldId id="286"/>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105D7-771F-4A67-8383-9365D9FC759C}" v="667" dt="2023-03-24T20:01:44.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83" d="100"/>
          <a:sy n="83" d="100"/>
        </p:scale>
        <p:origin x="39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3134E9-0EB6-41B4-B95D-7F69CDC53E0C}" type="doc">
      <dgm:prSet loTypeId="urn:microsoft.com/office/officeart/2008/layout/PictureAccentList" loCatId="list" qsTypeId="urn:microsoft.com/office/officeart/2005/8/quickstyle/simple5" qsCatId="simple" csTypeId="urn:microsoft.com/office/officeart/2005/8/colors/accent1_2" csCatId="accent1" phldr="1"/>
      <dgm:spPr/>
      <dgm:t>
        <a:bodyPr/>
        <a:lstStyle/>
        <a:p>
          <a:endParaRPr lang="en-IN"/>
        </a:p>
      </dgm:t>
    </dgm:pt>
    <dgm:pt modelId="{6468FA1F-F33D-4FD9-93B8-0DAA14CBF535}">
      <dgm:prSet phldrT="[Text]"/>
      <dgm:spPr/>
      <dgm:t>
        <a:bodyPr/>
        <a:lstStyle/>
        <a:p>
          <a:r>
            <a:rPr lang="en-IN" dirty="0"/>
            <a:t>Functions:-</a:t>
          </a:r>
        </a:p>
      </dgm:t>
    </dgm:pt>
    <dgm:pt modelId="{4E66EE5D-3F1C-485A-8083-65D035F1F1B8}" type="parTrans" cxnId="{F7BB6723-B2A3-451A-B8BD-BA2D6CC1AE81}">
      <dgm:prSet/>
      <dgm:spPr/>
      <dgm:t>
        <a:bodyPr/>
        <a:lstStyle/>
        <a:p>
          <a:endParaRPr lang="en-IN"/>
        </a:p>
      </dgm:t>
    </dgm:pt>
    <dgm:pt modelId="{C9F10167-69F2-4DF6-9340-CAB1833E10D6}" type="sibTrans" cxnId="{F7BB6723-B2A3-451A-B8BD-BA2D6CC1AE81}">
      <dgm:prSet/>
      <dgm:spPr/>
      <dgm:t>
        <a:bodyPr/>
        <a:lstStyle/>
        <a:p>
          <a:endParaRPr lang="en-IN"/>
        </a:p>
      </dgm:t>
    </dgm:pt>
    <dgm:pt modelId="{7F847F2C-A616-49DE-9F1A-B239DBD119E3}">
      <dgm:prSet phldrT="[Text]" custT="1"/>
      <dgm:spPr/>
      <dgm:t>
        <a:bodyPr/>
        <a:lstStyle/>
        <a:p>
          <a:r>
            <a:rPr lang="en-IN" sz="1600" dirty="0" err="1"/>
            <a:t>create_fruit</a:t>
          </a:r>
          <a:r>
            <a:rPr lang="en-IN" sz="1600" dirty="0"/>
            <a:t>(</a:t>
          </a:r>
          <a:r>
            <a:rPr lang="en-IN" sz="1600" dirty="0" err="1"/>
            <a:t>x,y</a:t>
          </a:r>
          <a:r>
            <a:rPr lang="en-IN" sz="1600" dirty="0"/>
            <a:t>)</a:t>
          </a:r>
        </a:p>
      </dgm:t>
    </dgm:pt>
    <dgm:pt modelId="{E91F1C78-ED8E-4133-8334-292710F0767E}" type="parTrans" cxnId="{F3A7F8F8-07DB-4A86-97CC-A1876F42BB8B}">
      <dgm:prSet/>
      <dgm:spPr/>
      <dgm:t>
        <a:bodyPr/>
        <a:lstStyle/>
        <a:p>
          <a:endParaRPr lang="en-IN"/>
        </a:p>
      </dgm:t>
    </dgm:pt>
    <dgm:pt modelId="{7C43B1FA-9E7D-4403-ADF1-EFBDF49D2FEC}" type="sibTrans" cxnId="{F3A7F8F8-07DB-4A86-97CC-A1876F42BB8B}">
      <dgm:prSet/>
      <dgm:spPr/>
      <dgm:t>
        <a:bodyPr/>
        <a:lstStyle/>
        <a:p>
          <a:endParaRPr lang="en-IN"/>
        </a:p>
      </dgm:t>
    </dgm:pt>
    <dgm:pt modelId="{C1D5F5DD-E02B-4548-B3F8-E7B21B4C1F9A}">
      <dgm:prSet phldrT="[Text]" custT="1"/>
      <dgm:spPr/>
      <dgm:t>
        <a:bodyPr/>
        <a:lstStyle/>
        <a:p>
          <a:r>
            <a:rPr lang="en-IN" sz="1600" dirty="0" err="1"/>
            <a:t>create_snake</a:t>
          </a:r>
          <a:r>
            <a:rPr lang="en-IN" sz="1600" dirty="0"/>
            <a:t>(</a:t>
          </a:r>
          <a:r>
            <a:rPr lang="en-IN" sz="1600" dirty="0" err="1"/>
            <a:t>snake_body</a:t>
          </a:r>
          <a:r>
            <a:rPr lang="en-IN" sz="1600" dirty="0"/>
            <a:t>)</a:t>
          </a:r>
        </a:p>
      </dgm:t>
    </dgm:pt>
    <dgm:pt modelId="{655F7E70-57B6-4CC2-9248-3F6644071D0A}" type="parTrans" cxnId="{4EE263FF-8C72-4290-802F-A50808FB7277}">
      <dgm:prSet/>
      <dgm:spPr/>
      <dgm:t>
        <a:bodyPr/>
        <a:lstStyle/>
        <a:p>
          <a:endParaRPr lang="en-IN"/>
        </a:p>
      </dgm:t>
    </dgm:pt>
    <dgm:pt modelId="{235C9025-D000-48FE-9A66-4250FBCB8090}" type="sibTrans" cxnId="{4EE263FF-8C72-4290-802F-A50808FB7277}">
      <dgm:prSet/>
      <dgm:spPr/>
      <dgm:t>
        <a:bodyPr/>
        <a:lstStyle/>
        <a:p>
          <a:endParaRPr lang="en-IN"/>
        </a:p>
      </dgm:t>
    </dgm:pt>
    <dgm:pt modelId="{A5B99D4D-D8A3-4BA3-B2F2-5FBD249A676A}">
      <dgm:prSet phldrT="[Text]" custT="1"/>
      <dgm:spPr/>
      <dgm:t>
        <a:bodyPr/>
        <a:lstStyle/>
        <a:p>
          <a:r>
            <a:rPr lang="en-IN" sz="1600" dirty="0" err="1"/>
            <a:t>head_pos</a:t>
          </a:r>
          <a:r>
            <a:rPr lang="en-IN" sz="1600" dirty="0"/>
            <a:t>()</a:t>
          </a:r>
        </a:p>
      </dgm:t>
    </dgm:pt>
    <dgm:pt modelId="{7C59C5BE-F027-4BF6-8270-29DD14620E70}" type="parTrans" cxnId="{F819EE3A-D518-4741-A6ED-318C25C6F8B5}">
      <dgm:prSet/>
      <dgm:spPr/>
      <dgm:t>
        <a:bodyPr/>
        <a:lstStyle/>
        <a:p>
          <a:endParaRPr lang="en-IN"/>
        </a:p>
      </dgm:t>
    </dgm:pt>
    <dgm:pt modelId="{0C1C8B41-A0E0-4CAA-8E8A-0E37151110DE}" type="sibTrans" cxnId="{F819EE3A-D518-4741-A6ED-318C25C6F8B5}">
      <dgm:prSet/>
      <dgm:spPr/>
      <dgm:t>
        <a:bodyPr/>
        <a:lstStyle/>
        <a:p>
          <a:endParaRPr lang="en-IN"/>
        </a:p>
      </dgm:t>
    </dgm:pt>
    <dgm:pt modelId="{700343A2-F317-4965-8BEE-65B59ADA69E7}">
      <dgm:prSet phldrT="[Text]" custT="1"/>
      <dgm:spPr/>
      <dgm:t>
        <a:bodyPr/>
        <a:lstStyle/>
        <a:p>
          <a:r>
            <a:rPr lang="en-IN" sz="1600" dirty="0" err="1"/>
            <a:t>move_snake</a:t>
          </a:r>
          <a:r>
            <a:rPr lang="en-IN" sz="1600" dirty="0"/>
            <a:t>(</a:t>
          </a:r>
          <a:r>
            <a:rPr lang="en-IN" sz="1600" dirty="0" err="1"/>
            <a:t>body,direction</a:t>
          </a:r>
          <a:r>
            <a:rPr lang="en-IN" sz="1600" dirty="0"/>
            <a:t>)</a:t>
          </a:r>
        </a:p>
      </dgm:t>
    </dgm:pt>
    <dgm:pt modelId="{019323FC-CEE8-44CF-8224-57680BBE7DE2}" type="parTrans" cxnId="{BAD28434-BA4C-4EDF-B98A-87340A4B4BD3}">
      <dgm:prSet/>
      <dgm:spPr/>
      <dgm:t>
        <a:bodyPr/>
        <a:lstStyle/>
        <a:p>
          <a:endParaRPr lang="en-IN"/>
        </a:p>
      </dgm:t>
    </dgm:pt>
    <dgm:pt modelId="{66072A4E-AFB7-4798-A00D-4C3C086A4505}" type="sibTrans" cxnId="{BAD28434-BA4C-4EDF-B98A-87340A4B4BD3}">
      <dgm:prSet/>
      <dgm:spPr/>
      <dgm:t>
        <a:bodyPr/>
        <a:lstStyle/>
        <a:p>
          <a:endParaRPr lang="en-IN"/>
        </a:p>
      </dgm:t>
    </dgm:pt>
    <dgm:pt modelId="{E1551ACD-50E0-4D3F-A896-CD0C2D177D94}">
      <dgm:prSet phldrT="[Text]" custT="1"/>
      <dgm:spPr/>
      <dgm:t>
        <a:bodyPr/>
        <a:lstStyle/>
        <a:p>
          <a:r>
            <a:rPr lang="en-IN" sz="1600" dirty="0" err="1"/>
            <a:t>pos_collision_detect</a:t>
          </a:r>
          <a:r>
            <a:rPr lang="en-IN" sz="1600" dirty="0"/>
            <a:t>()</a:t>
          </a:r>
        </a:p>
      </dgm:t>
    </dgm:pt>
    <dgm:pt modelId="{C8159477-090C-4140-A116-E2D688477B40}" type="parTrans" cxnId="{9C6B2C0A-0B5A-4F17-A4FE-EEDB6BD09C8D}">
      <dgm:prSet/>
      <dgm:spPr/>
      <dgm:t>
        <a:bodyPr/>
        <a:lstStyle/>
        <a:p>
          <a:endParaRPr lang="en-IN"/>
        </a:p>
      </dgm:t>
    </dgm:pt>
    <dgm:pt modelId="{ABBABDC4-C04D-4236-A4BF-2972C2EF808F}" type="sibTrans" cxnId="{9C6B2C0A-0B5A-4F17-A4FE-EEDB6BD09C8D}">
      <dgm:prSet/>
      <dgm:spPr/>
      <dgm:t>
        <a:bodyPr/>
        <a:lstStyle/>
        <a:p>
          <a:endParaRPr lang="en-IN"/>
        </a:p>
      </dgm:t>
    </dgm:pt>
    <dgm:pt modelId="{AD823832-D0A4-439D-8023-41A396841AD8}">
      <dgm:prSet phldrT="[Text]" custT="1"/>
      <dgm:spPr/>
      <dgm:t>
        <a:bodyPr/>
        <a:lstStyle/>
        <a:p>
          <a:r>
            <a:rPr lang="en-IN" sz="1600" dirty="0" err="1"/>
            <a:t>neg_collision_detect</a:t>
          </a:r>
          <a:r>
            <a:rPr lang="en-IN" sz="1600" dirty="0"/>
            <a:t>()</a:t>
          </a:r>
        </a:p>
      </dgm:t>
    </dgm:pt>
    <dgm:pt modelId="{8E663E3B-DCB5-4741-B601-87DBD37EECC0}" type="parTrans" cxnId="{06C44BC7-933C-4111-A927-10893A2B4406}">
      <dgm:prSet/>
      <dgm:spPr/>
      <dgm:t>
        <a:bodyPr/>
        <a:lstStyle/>
        <a:p>
          <a:endParaRPr lang="en-IN"/>
        </a:p>
      </dgm:t>
    </dgm:pt>
    <dgm:pt modelId="{846183BB-82C7-4307-83E3-42A15357EA7F}" type="sibTrans" cxnId="{06C44BC7-933C-4111-A927-10893A2B4406}">
      <dgm:prSet/>
      <dgm:spPr/>
      <dgm:t>
        <a:bodyPr/>
        <a:lstStyle/>
        <a:p>
          <a:endParaRPr lang="en-IN"/>
        </a:p>
      </dgm:t>
    </dgm:pt>
    <dgm:pt modelId="{5D7FD5F8-05EE-4592-A310-C80DF85C2B9F}">
      <dgm:prSet phldrT="[Text]" custT="1"/>
      <dgm:spPr/>
      <dgm:t>
        <a:bodyPr/>
        <a:lstStyle/>
        <a:p>
          <a:r>
            <a:rPr lang="en-IN" sz="1600" dirty="0" err="1"/>
            <a:t>create_grass</a:t>
          </a:r>
          <a:r>
            <a:rPr lang="en-IN" sz="1600" dirty="0"/>
            <a:t>()</a:t>
          </a:r>
        </a:p>
      </dgm:t>
    </dgm:pt>
    <dgm:pt modelId="{1910115A-A28F-429F-89AC-30350F0C1922}" type="parTrans" cxnId="{290A1C70-EABE-4326-9027-56B3785CFDFD}">
      <dgm:prSet/>
      <dgm:spPr/>
      <dgm:t>
        <a:bodyPr/>
        <a:lstStyle/>
        <a:p>
          <a:endParaRPr lang="en-IN"/>
        </a:p>
      </dgm:t>
    </dgm:pt>
    <dgm:pt modelId="{238CB38E-435C-45B2-BD55-029ED276BF89}" type="sibTrans" cxnId="{290A1C70-EABE-4326-9027-56B3785CFDFD}">
      <dgm:prSet/>
      <dgm:spPr/>
      <dgm:t>
        <a:bodyPr/>
        <a:lstStyle/>
        <a:p>
          <a:endParaRPr lang="en-IN"/>
        </a:p>
      </dgm:t>
    </dgm:pt>
    <dgm:pt modelId="{E458E203-FFD8-430A-9696-41D4E6778755}">
      <dgm:prSet phldrT="[Text]" custT="1"/>
      <dgm:spPr/>
      <dgm:t>
        <a:bodyPr/>
        <a:lstStyle/>
        <a:p>
          <a:r>
            <a:rPr lang="en-IN" sz="1600" dirty="0" err="1"/>
            <a:t>draw_score</a:t>
          </a:r>
          <a:r>
            <a:rPr lang="en-IN" sz="1600" dirty="0"/>
            <a:t>()</a:t>
          </a:r>
        </a:p>
      </dgm:t>
    </dgm:pt>
    <dgm:pt modelId="{EBA8980D-B2FA-4695-B96E-52A85A1C7E4E}" type="parTrans" cxnId="{AF3D6613-ECE9-486D-8182-D2C0E962F623}">
      <dgm:prSet/>
      <dgm:spPr/>
      <dgm:t>
        <a:bodyPr/>
        <a:lstStyle/>
        <a:p>
          <a:endParaRPr lang="en-IN"/>
        </a:p>
      </dgm:t>
    </dgm:pt>
    <dgm:pt modelId="{B35132CB-94B6-479E-8EE5-4079A1C359B2}" type="sibTrans" cxnId="{AF3D6613-ECE9-486D-8182-D2C0E962F623}">
      <dgm:prSet/>
      <dgm:spPr/>
      <dgm:t>
        <a:bodyPr/>
        <a:lstStyle/>
        <a:p>
          <a:endParaRPr lang="en-IN"/>
        </a:p>
      </dgm:t>
    </dgm:pt>
    <dgm:pt modelId="{0C83795E-20EA-48D8-A734-D1C35A4CF10A}">
      <dgm:prSet phldrT="[Text]" custT="1"/>
      <dgm:spPr/>
      <dgm:t>
        <a:bodyPr/>
        <a:lstStyle/>
        <a:p>
          <a:r>
            <a:rPr lang="en-IN" sz="1600" dirty="0" err="1"/>
            <a:t>tail_pos</a:t>
          </a:r>
          <a:r>
            <a:rPr lang="en-IN" sz="1600" dirty="0"/>
            <a:t>()</a:t>
          </a:r>
        </a:p>
      </dgm:t>
    </dgm:pt>
    <dgm:pt modelId="{6333DBB8-C6D4-451F-A7FB-274921929ED1}" type="parTrans" cxnId="{17B44861-A04B-49B1-B155-38608A9DA599}">
      <dgm:prSet/>
      <dgm:spPr/>
      <dgm:t>
        <a:bodyPr/>
        <a:lstStyle/>
        <a:p>
          <a:endParaRPr lang="en-IN"/>
        </a:p>
      </dgm:t>
    </dgm:pt>
    <dgm:pt modelId="{6A83E76B-CA25-4098-B693-34236BD4BECE}" type="sibTrans" cxnId="{17B44861-A04B-49B1-B155-38608A9DA599}">
      <dgm:prSet/>
      <dgm:spPr/>
      <dgm:t>
        <a:bodyPr/>
        <a:lstStyle/>
        <a:p>
          <a:endParaRPr lang="en-IN"/>
        </a:p>
      </dgm:t>
    </dgm:pt>
    <dgm:pt modelId="{3BEE4C2D-DCD5-4693-A5B0-EBE4217BE35C}" type="pres">
      <dgm:prSet presAssocID="{383134E9-0EB6-41B4-B95D-7F69CDC53E0C}" presName="layout" presStyleCnt="0">
        <dgm:presLayoutVars>
          <dgm:chMax/>
          <dgm:chPref/>
          <dgm:dir/>
          <dgm:animOne val="branch"/>
          <dgm:animLvl val="lvl"/>
          <dgm:resizeHandles/>
        </dgm:presLayoutVars>
      </dgm:prSet>
      <dgm:spPr/>
    </dgm:pt>
    <dgm:pt modelId="{90288187-7F9D-4027-8B6E-D2C92187AF1B}" type="pres">
      <dgm:prSet presAssocID="{6468FA1F-F33D-4FD9-93B8-0DAA14CBF535}" presName="root" presStyleCnt="0">
        <dgm:presLayoutVars>
          <dgm:chMax/>
          <dgm:chPref val="4"/>
        </dgm:presLayoutVars>
      </dgm:prSet>
      <dgm:spPr/>
    </dgm:pt>
    <dgm:pt modelId="{DD6F9F1D-F688-4DD9-BAB6-5EFCF892E97D}" type="pres">
      <dgm:prSet presAssocID="{6468FA1F-F33D-4FD9-93B8-0DAA14CBF535}" presName="rootComposite" presStyleCnt="0">
        <dgm:presLayoutVars/>
      </dgm:prSet>
      <dgm:spPr/>
    </dgm:pt>
    <dgm:pt modelId="{715092B0-8022-4E54-95DD-B2592B6DE1F7}" type="pres">
      <dgm:prSet presAssocID="{6468FA1F-F33D-4FD9-93B8-0DAA14CBF535}" presName="rootText" presStyleLbl="node0" presStyleIdx="0" presStyleCnt="1">
        <dgm:presLayoutVars>
          <dgm:chMax/>
          <dgm:chPref val="4"/>
        </dgm:presLayoutVars>
      </dgm:prSet>
      <dgm:spPr/>
    </dgm:pt>
    <dgm:pt modelId="{1A88E166-F76E-4D3D-8BA9-D4E571DD55B7}" type="pres">
      <dgm:prSet presAssocID="{6468FA1F-F33D-4FD9-93B8-0DAA14CBF535}" presName="childShape" presStyleCnt="0">
        <dgm:presLayoutVars>
          <dgm:chMax val="0"/>
          <dgm:chPref val="0"/>
        </dgm:presLayoutVars>
      </dgm:prSet>
      <dgm:spPr/>
    </dgm:pt>
    <dgm:pt modelId="{B9E6739A-C3C0-449E-98F0-90C180FE6321}" type="pres">
      <dgm:prSet presAssocID="{7F847F2C-A616-49DE-9F1A-B239DBD119E3}" presName="childComposite" presStyleCnt="0">
        <dgm:presLayoutVars>
          <dgm:chMax val="0"/>
          <dgm:chPref val="0"/>
        </dgm:presLayoutVars>
      </dgm:prSet>
      <dgm:spPr/>
    </dgm:pt>
    <dgm:pt modelId="{F06C7606-67DD-4A9A-9AF7-6C990D9E91B6}" type="pres">
      <dgm:prSet presAssocID="{7F847F2C-A616-49DE-9F1A-B239DBD119E3}" presName="Image" presStyleLbl="nod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9C32AF3-871D-42FA-9E40-9E1020F2F587}" type="pres">
      <dgm:prSet presAssocID="{7F847F2C-A616-49DE-9F1A-B239DBD119E3}" presName="childText" presStyleLbl="lnNode1" presStyleIdx="0" presStyleCnt="9">
        <dgm:presLayoutVars>
          <dgm:chMax val="0"/>
          <dgm:chPref val="0"/>
          <dgm:bulletEnabled val="1"/>
        </dgm:presLayoutVars>
      </dgm:prSet>
      <dgm:spPr/>
    </dgm:pt>
    <dgm:pt modelId="{CAEDCB81-47E5-459B-AB8F-C7502E2B9143}" type="pres">
      <dgm:prSet presAssocID="{C1D5F5DD-E02B-4548-B3F8-E7B21B4C1F9A}" presName="childComposite" presStyleCnt="0">
        <dgm:presLayoutVars>
          <dgm:chMax val="0"/>
          <dgm:chPref val="0"/>
        </dgm:presLayoutVars>
      </dgm:prSet>
      <dgm:spPr/>
    </dgm:pt>
    <dgm:pt modelId="{63211C17-3184-4200-8632-A5A1412F19B7}" type="pres">
      <dgm:prSet presAssocID="{C1D5F5DD-E02B-4548-B3F8-E7B21B4C1F9A}" presName="Image" presStyleLbl="node1"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58D33D6-6800-4EF5-9DC8-DE8EB564336F}" type="pres">
      <dgm:prSet presAssocID="{C1D5F5DD-E02B-4548-B3F8-E7B21B4C1F9A}" presName="childText" presStyleLbl="lnNode1" presStyleIdx="1" presStyleCnt="9">
        <dgm:presLayoutVars>
          <dgm:chMax val="0"/>
          <dgm:chPref val="0"/>
          <dgm:bulletEnabled val="1"/>
        </dgm:presLayoutVars>
      </dgm:prSet>
      <dgm:spPr/>
    </dgm:pt>
    <dgm:pt modelId="{7040D863-D855-42BA-8C26-DB0A082F4586}" type="pres">
      <dgm:prSet presAssocID="{700343A2-F317-4965-8BEE-65B59ADA69E7}" presName="childComposite" presStyleCnt="0">
        <dgm:presLayoutVars>
          <dgm:chMax val="0"/>
          <dgm:chPref val="0"/>
        </dgm:presLayoutVars>
      </dgm:prSet>
      <dgm:spPr/>
    </dgm:pt>
    <dgm:pt modelId="{6E3B6C3A-A8AF-4625-8998-FF810ED0238F}" type="pres">
      <dgm:prSet presAssocID="{700343A2-F317-4965-8BEE-65B59ADA69E7}" presName="Image" presStyleLbl="nod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EDBADF57-3745-49D2-AA78-46D3B39B6A8A}" type="pres">
      <dgm:prSet presAssocID="{700343A2-F317-4965-8BEE-65B59ADA69E7}" presName="childText" presStyleLbl="lnNode1" presStyleIdx="2" presStyleCnt="9">
        <dgm:presLayoutVars>
          <dgm:chMax val="0"/>
          <dgm:chPref val="0"/>
          <dgm:bulletEnabled val="1"/>
        </dgm:presLayoutVars>
      </dgm:prSet>
      <dgm:spPr/>
    </dgm:pt>
    <dgm:pt modelId="{DAE94496-049C-4613-BDA8-2A07D44E9F9F}" type="pres">
      <dgm:prSet presAssocID="{E1551ACD-50E0-4D3F-A896-CD0C2D177D94}" presName="childComposite" presStyleCnt="0">
        <dgm:presLayoutVars>
          <dgm:chMax val="0"/>
          <dgm:chPref val="0"/>
        </dgm:presLayoutVars>
      </dgm:prSet>
      <dgm:spPr/>
    </dgm:pt>
    <dgm:pt modelId="{718DB15F-5E99-436E-A1A2-C56B320634CE}" type="pres">
      <dgm:prSet presAssocID="{E1551ACD-50E0-4D3F-A896-CD0C2D177D94}" presName="Image" presStyleLbl="node1" presStyleIdx="3"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F8D8C7F-0FE6-4F66-8AF2-B4566511B3C8}" type="pres">
      <dgm:prSet presAssocID="{E1551ACD-50E0-4D3F-A896-CD0C2D177D94}" presName="childText" presStyleLbl="lnNode1" presStyleIdx="3" presStyleCnt="9">
        <dgm:presLayoutVars>
          <dgm:chMax val="0"/>
          <dgm:chPref val="0"/>
          <dgm:bulletEnabled val="1"/>
        </dgm:presLayoutVars>
      </dgm:prSet>
      <dgm:spPr/>
    </dgm:pt>
    <dgm:pt modelId="{D83054E2-1A98-4FF5-9AE8-6E3917EE59E0}" type="pres">
      <dgm:prSet presAssocID="{AD823832-D0A4-439D-8023-41A396841AD8}" presName="childComposite" presStyleCnt="0">
        <dgm:presLayoutVars>
          <dgm:chMax val="0"/>
          <dgm:chPref val="0"/>
        </dgm:presLayoutVars>
      </dgm:prSet>
      <dgm:spPr/>
    </dgm:pt>
    <dgm:pt modelId="{18524433-9CB9-4561-9C1E-19EA3F794C10}" type="pres">
      <dgm:prSet presAssocID="{AD823832-D0A4-439D-8023-41A396841AD8}" presName="Image" presStyleLbl="node1" presStyleIdx="4" presStyleCnt="9"/>
      <dgm:spPr>
        <a:blipFill>
          <a:blip xmlns:r="http://schemas.openxmlformats.org/officeDocument/2006/relationships" r:embed="rId4">
            <a:extLst>
              <a:ext uri="{28A0092B-C50C-407E-A947-70E740481C1C}">
                <a14:useLocalDpi xmlns:a14="http://schemas.microsoft.com/office/drawing/2010/main" val="0"/>
              </a:ext>
            </a:extLst>
          </a:blip>
          <a:srcRect/>
          <a:stretch>
            <a:fillRect l="-27000" r="-27000"/>
          </a:stretch>
        </a:blipFill>
      </dgm:spPr>
    </dgm:pt>
    <dgm:pt modelId="{2DC977EB-DE00-4D1C-8C2C-6677762EDA9F}" type="pres">
      <dgm:prSet presAssocID="{AD823832-D0A4-439D-8023-41A396841AD8}" presName="childText" presStyleLbl="lnNode1" presStyleIdx="4" presStyleCnt="9">
        <dgm:presLayoutVars>
          <dgm:chMax val="0"/>
          <dgm:chPref val="0"/>
          <dgm:bulletEnabled val="1"/>
        </dgm:presLayoutVars>
      </dgm:prSet>
      <dgm:spPr/>
    </dgm:pt>
    <dgm:pt modelId="{C5904639-7053-4F15-8D7B-E73345F9B36D}" type="pres">
      <dgm:prSet presAssocID="{5D7FD5F8-05EE-4592-A310-C80DF85C2B9F}" presName="childComposite" presStyleCnt="0">
        <dgm:presLayoutVars>
          <dgm:chMax val="0"/>
          <dgm:chPref val="0"/>
        </dgm:presLayoutVars>
      </dgm:prSet>
      <dgm:spPr/>
    </dgm:pt>
    <dgm:pt modelId="{B288F973-9679-4A33-87BA-48CDBF1BB109}" type="pres">
      <dgm:prSet presAssocID="{5D7FD5F8-05EE-4592-A310-C80DF85C2B9F}" presName="Image" presStyleLbl="node1" presStyleIdx="5" presStyleCnt="9"/>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03086F7E-052B-4F84-8E03-F022F5052299}" type="pres">
      <dgm:prSet presAssocID="{5D7FD5F8-05EE-4592-A310-C80DF85C2B9F}" presName="childText" presStyleLbl="lnNode1" presStyleIdx="5" presStyleCnt="9">
        <dgm:presLayoutVars>
          <dgm:chMax val="0"/>
          <dgm:chPref val="0"/>
          <dgm:bulletEnabled val="1"/>
        </dgm:presLayoutVars>
      </dgm:prSet>
      <dgm:spPr/>
    </dgm:pt>
    <dgm:pt modelId="{C447F20D-A893-481B-B66B-C958A584CB98}" type="pres">
      <dgm:prSet presAssocID="{E458E203-FFD8-430A-9696-41D4E6778755}" presName="childComposite" presStyleCnt="0">
        <dgm:presLayoutVars>
          <dgm:chMax val="0"/>
          <dgm:chPref val="0"/>
        </dgm:presLayoutVars>
      </dgm:prSet>
      <dgm:spPr/>
    </dgm:pt>
    <dgm:pt modelId="{FDD2F3E0-03C4-4B3E-BCB0-98696D697F31}" type="pres">
      <dgm:prSet presAssocID="{E458E203-FFD8-430A-9696-41D4E6778755}" presName="Image" presStyleLbl="node1" presStyleIdx="6"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l="-39000" r="-39000"/>
          </a:stretch>
        </a:blipFill>
      </dgm:spPr>
    </dgm:pt>
    <dgm:pt modelId="{B3880772-5F55-4F04-BF1D-55864F1D66D7}" type="pres">
      <dgm:prSet presAssocID="{E458E203-FFD8-430A-9696-41D4E6778755}" presName="childText" presStyleLbl="lnNode1" presStyleIdx="6" presStyleCnt="9">
        <dgm:presLayoutVars>
          <dgm:chMax val="0"/>
          <dgm:chPref val="0"/>
          <dgm:bulletEnabled val="1"/>
        </dgm:presLayoutVars>
      </dgm:prSet>
      <dgm:spPr/>
    </dgm:pt>
    <dgm:pt modelId="{B0229671-1D47-4C77-872B-AE6DEDE53A28}" type="pres">
      <dgm:prSet presAssocID="{0C83795E-20EA-48D8-A734-D1C35A4CF10A}" presName="childComposite" presStyleCnt="0">
        <dgm:presLayoutVars>
          <dgm:chMax val="0"/>
          <dgm:chPref val="0"/>
        </dgm:presLayoutVars>
      </dgm:prSet>
      <dgm:spPr/>
    </dgm:pt>
    <dgm:pt modelId="{DBB268F1-6E60-4A9C-B2D8-4109A55E8598}" type="pres">
      <dgm:prSet presAssocID="{0C83795E-20EA-48D8-A734-D1C35A4CF10A}" presName="Image" presStyleLbl="node1" presStyleIdx="7"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8AB2F327-C40D-444F-AE74-997E8B66A852}" type="pres">
      <dgm:prSet presAssocID="{0C83795E-20EA-48D8-A734-D1C35A4CF10A}" presName="childText" presStyleLbl="lnNode1" presStyleIdx="7" presStyleCnt="9">
        <dgm:presLayoutVars>
          <dgm:chMax val="0"/>
          <dgm:chPref val="0"/>
          <dgm:bulletEnabled val="1"/>
        </dgm:presLayoutVars>
      </dgm:prSet>
      <dgm:spPr/>
    </dgm:pt>
    <dgm:pt modelId="{1FF52CE6-9F6F-47B9-A0CB-C18168DA9C23}" type="pres">
      <dgm:prSet presAssocID="{A5B99D4D-D8A3-4BA3-B2F2-5FBD249A676A}" presName="childComposite" presStyleCnt="0">
        <dgm:presLayoutVars>
          <dgm:chMax val="0"/>
          <dgm:chPref val="0"/>
        </dgm:presLayoutVars>
      </dgm:prSet>
      <dgm:spPr/>
    </dgm:pt>
    <dgm:pt modelId="{BBD1CB82-33E3-45FE-A7AD-3AB15200496B}" type="pres">
      <dgm:prSet presAssocID="{A5B99D4D-D8A3-4BA3-B2F2-5FBD249A676A}" presName="Image" presStyleLbl="node1" presStyleIdx="8" presStyleCnt="9"/>
      <dgm:spPr>
        <a:blipFill>
          <a:blip xmlns:r="http://schemas.openxmlformats.org/officeDocument/2006/relationships" r:embed="rId8"/>
          <a:srcRect/>
          <a:stretch>
            <a:fillRect/>
          </a:stretch>
        </a:blipFill>
      </dgm:spPr>
    </dgm:pt>
    <dgm:pt modelId="{D5CD8533-BC58-45C9-ABD6-C5AF05C948C3}" type="pres">
      <dgm:prSet presAssocID="{A5B99D4D-D8A3-4BA3-B2F2-5FBD249A676A}" presName="childText" presStyleLbl="lnNode1" presStyleIdx="8" presStyleCnt="9">
        <dgm:presLayoutVars>
          <dgm:chMax val="0"/>
          <dgm:chPref val="0"/>
          <dgm:bulletEnabled val="1"/>
        </dgm:presLayoutVars>
      </dgm:prSet>
      <dgm:spPr/>
    </dgm:pt>
  </dgm:ptLst>
  <dgm:cxnLst>
    <dgm:cxn modelId="{9C6B2C0A-0B5A-4F17-A4FE-EEDB6BD09C8D}" srcId="{6468FA1F-F33D-4FD9-93B8-0DAA14CBF535}" destId="{E1551ACD-50E0-4D3F-A896-CD0C2D177D94}" srcOrd="3" destOrd="0" parTransId="{C8159477-090C-4140-A116-E2D688477B40}" sibTransId="{ABBABDC4-C04D-4236-A4BF-2972C2EF808F}"/>
    <dgm:cxn modelId="{AF3D6613-ECE9-486D-8182-D2C0E962F623}" srcId="{6468FA1F-F33D-4FD9-93B8-0DAA14CBF535}" destId="{E458E203-FFD8-430A-9696-41D4E6778755}" srcOrd="6" destOrd="0" parTransId="{EBA8980D-B2FA-4695-B96E-52A85A1C7E4E}" sibTransId="{B35132CB-94B6-479E-8EE5-4079A1C359B2}"/>
    <dgm:cxn modelId="{F7BB6723-B2A3-451A-B8BD-BA2D6CC1AE81}" srcId="{383134E9-0EB6-41B4-B95D-7F69CDC53E0C}" destId="{6468FA1F-F33D-4FD9-93B8-0DAA14CBF535}" srcOrd="0" destOrd="0" parTransId="{4E66EE5D-3F1C-485A-8083-65D035F1F1B8}" sibTransId="{C9F10167-69F2-4DF6-9340-CAB1833E10D6}"/>
    <dgm:cxn modelId="{BAD28434-BA4C-4EDF-B98A-87340A4B4BD3}" srcId="{6468FA1F-F33D-4FD9-93B8-0DAA14CBF535}" destId="{700343A2-F317-4965-8BEE-65B59ADA69E7}" srcOrd="2" destOrd="0" parTransId="{019323FC-CEE8-44CF-8224-57680BBE7DE2}" sibTransId="{66072A4E-AFB7-4798-A00D-4C3C086A4505}"/>
    <dgm:cxn modelId="{377D893A-F8DA-45E2-A452-6A807713DB6D}" type="presOf" srcId="{5D7FD5F8-05EE-4592-A310-C80DF85C2B9F}" destId="{03086F7E-052B-4F84-8E03-F022F5052299}" srcOrd="0" destOrd="0" presId="urn:microsoft.com/office/officeart/2008/layout/PictureAccentList"/>
    <dgm:cxn modelId="{F819EE3A-D518-4741-A6ED-318C25C6F8B5}" srcId="{6468FA1F-F33D-4FD9-93B8-0DAA14CBF535}" destId="{A5B99D4D-D8A3-4BA3-B2F2-5FBD249A676A}" srcOrd="8" destOrd="0" parTransId="{7C59C5BE-F027-4BF6-8270-29DD14620E70}" sibTransId="{0C1C8B41-A0E0-4CAA-8E8A-0E37151110DE}"/>
    <dgm:cxn modelId="{17B44861-A04B-49B1-B155-38608A9DA599}" srcId="{6468FA1F-F33D-4FD9-93B8-0DAA14CBF535}" destId="{0C83795E-20EA-48D8-A734-D1C35A4CF10A}" srcOrd="7" destOrd="0" parTransId="{6333DBB8-C6D4-451F-A7FB-274921929ED1}" sibTransId="{6A83E76B-CA25-4098-B693-34236BD4BECE}"/>
    <dgm:cxn modelId="{1C9C2D63-99B8-42AC-8B02-D2BFA7991DD7}" type="presOf" srcId="{7F847F2C-A616-49DE-9F1A-B239DBD119E3}" destId="{E9C32AF3-871D-42FA-9E40-9E1020F2F587}" srcOrd="0" destOrd="0" presId="urn:microsoft.com/office/officeart/2008/layout/PictureAccentList"/>
    <dgm:cxn modelId="{6A177865-3415-4CCA-90C9-817487803188}" type="presOf" srcId="{C1D5F5DD-E02B-4548-B3F8-E7B21B4C1F9A}" destId="{658D33D6-6800-4EF5-9DC8-DE8EB564336F}" srcOrd="0" destOrd="0" presId="urn:microsoft.com/office/officeart/2008/layout/PictureAccentList"/>
    <dgm:cxn modelId="{290A1C70-EABE-4326-9027-56B3785CFDFD}" srcId="{6468FA1F-F33D-4FD9-93B8-0DAA14CBF535}" destId="{5D7FD5F8-05EE-4592-A310-C80DF85C2B9F}" srcOrd="5" destOrd="0" parTransId="{1910115A-A28F-429F-89AC-30350F0C1922}" sibTransId="{238CB38E-435C-45B2-BD55-029ED276BF89}"/>
    <dgm:cxn modelId="{CC204580-2C6D-418F-8452-7BE8AD2D60CB}" type="presOf" srcId="{E1551ACD-50E0-4D3F-A896-CD0C2D177D94}" destId="{FF8D8C7F-0FE6-4F66-8AF2-B4566511B3C8}" srcOrd="0" destOrd="0" presId="urn:microsoft.com/office/officeart/2008/layout/PictureAccentList"/>
    <dgm:cxn modelId="{989A0A81-EB58-4187-A2D9-4171C300EBE2}" type="presOf" srcId="{700343A2-F317-4965-8BEE-65B59ADA69E7}" destId="{EDBADF57-3745-49D2-AA78-46D3B39B6A8A}" srcOrd="0" destOrd="0" presId="urn:microsoft.com/office/officeart/2008/layout/PictureAccentList"/>
    <dgm:cxn modelId="{5CCD7083-5905-4D01-ABDB-471BA5849084}" type="presOf" srcId="{383134E9-0EB6-41B4-B95D-7F69CDC53E0C}" destId="{3BEE4C2D-DCD5-4693-A5B0-EBE4217BE35C}" srcOrd="0" destOrd="0" presId="urn:microsoft.com/office/officeart/2008/layout/PictureAccentList"/>
    <dgm:cxn modelId="{64427188-25DE-4BB9-8891-65D76A75C96E}" type="presOf" srcId="{AD823832-D0A4-439D-8023-41A396841AD8}" destId="{2DC977EB-DE00-4D1C-8C2C-6677762EDA9F}" srcOrd="0" destOrd="0" presId="urn:microsoft.com/office/officeart/2008/layout/PictureAccentList"/>
    <dgm:cxn modelId="{762783C6-325A-4160-BF57-6BE13630C427}" type="presOf" srcId="{E458E203-FFD8-430A-9696-41D4E6778755}" destId="{B3880772-5F55-4F04-BF1D-55864F1D66D7}" srcOrd="0" destOrd="0" presId="urn:microsoft.com/office/officeart/2008/layout/PictureAccentList"/>
    <dgm:cxn modelId="{06C44BC7-933C-4111-A927-10893A2B4406}" srcId="{6468FA1F-F33D-4FD9-93B8-0DAA14CBF535}" destId="{AD823832-D0A4-439D-8023-41A396841AD8}" srcOrd="4" destOrd="0" parTransId="{8E663E3B-DCB5-4741-B601-87DBD37EECC0}" sibTransId="{846183BB-82C7-4307-83E3-42A15357EA7F}"/>
    <dgm:cxn modelId="{42C9CBCB-5A40-41E5-9E5E-A4B35D2C770F}" type="presOf" srcId="{6468FA1F-F33D-4FD9-93B8-0DAA14CBF535}" destId="{715092B0-8022-4E54-95DD-B2592B6DE1F7}" srcOrd="0" destOrd="0" presId="urn:microsoft.com/office/officeart/2008/layout/PictureAccentList"/>
    <dgm:cxn modelId="{D22C72D0-DC1E-4DFF-BC86-085530CDF965}" type="presOf" srcId="{0C83795E-20EA-48D8-A734-D1C35A4CF10A}" destId="{8AB2F327-C40D-444F-AE74-997E8B66A852}" srcOrd="0" destOrd="0" presId="urn:microsoft.com/office/officeart/2008/layout/PictureAccentList"/>
    <dgm:cxn modelId="{50CF4EDA-E3A4-4649-A3D3-70C926DFCCEE}" type="presOf" srcId="{A5B99D4D-D8A3-4BA3-B2F2-5FBD249A676A}" destId="{D5CD8533-BC58-45C9-ABD6-C5AF05C948C3}" srcOrd="0" destOrd="0" presId="urn:microsoft.com/office/officeart/2008/layout/PictureAccentList"/>
    <dgm:cxn modelId="{F3A7F8F8-07DB-4A86-97CC-A1876F42BB8B}" srcId="{6468FA1F-F33D-4FD9-93B8-0DAA14CBF535}" destId="{7F847F2C-A616-49DE-9F1A-B239DBD119E3}" srcOrd="0" destOrd="0" parTransId="{E91F1C78-ED8E-4133-8334-292710F0767E}" sibTransId="{7C43B1FA-9E7D-4403-ADF1-EFBDF49D2FEC}"/>
    <dgm:cxn modelId="{4EE263FF-8C72-4290-802F-A50808FB7277}" srcId="{6468FA1F-F33D-4FD9-93B8-0DAA14CBF535}" destId="{C1D5F5DD-E02B-4548-B3F8-E7B21B4C1F9A}" srcOrd="1" destOrd="0" parTransId="{655F7E70-57B6-4CC2-9248-3F6644071D0A}" sibTransId="{235C9025-D000-48FE-9A66-4250FBCB8090}"/>
    <dgm:cxn modelId="{7FF459AB-D0C5-4FDD-9F03-1D6A06D30540}" type="presParOf" srcId="{3BEE4C2D-DCD5-4693-A5B0-EBE4217BE35C}" destId="{90288187-7F9D-4027-8B6E-D2C92187AF1B}" srcOrd="0" destOrd="0" presId="urn:microsoft.com/office/officeart/2008/layout/PictureAccentList"/>
    <dgm:cxn modelId="{4993D488-36B7-4EC9-89DE-324287067AD9}" type="presParOf" srcId="{90288187-7F9D-4027-8B6E-D2C92187AF1B}" destId="{DD6F9F1D-F688-4DD9-BAB6-5EFCF892E97D}" srcOrd="0" destOrd="0" presId="urn:microsoft.com/office/officeart/2008/layout/PictureAccentList"/>
    <dgm:cxn modelId="{DC230FB9-D077-4D29-A2E4-F22FA939F742}" type="presParOf" srcId="{DD6F9F1D-F688-4DD9-BAB6-5EFCF892E97D}" destId="{715092B0-8022-4E54-95DD-B2592B6DE1F7}" srcOrd="0" destOrd="0" presId="urn:microsoft.com/office/officeart/2008/layout/PictureAccentList"/>
    <dgm:cxn modelId="{62B271D0-4682-4C89-B3E9-E7A012028D40}" type="presParOf" srcId="{90288187-7F9D-4027-8B6E-D2C92187AF1B}" destId="{1A88E166-F76E-4D3D-8BA9-D4E571DD55B7}" srcOrd="1" destOrd="0" presId="urn:microsoft.com/office/officeart/2008/layout/PictureAccentList"/>
    <dgm:cxn modelId="{0FCC35CE-BF39-4D7A-B43F-AD3A3E470562}" type="presParOf" srcId="{1A88E166-F76E-4D3D-8BA9-D4E571DD55B7}" destId="{B9E6739A-C3C0-449E-98F0-90C180FE6321}" srcOrd="0" destOrd="0" presId="urn:microsoft.com/office/officeart/2008/layout/PictureAccentList"/>
    <dgm:cxn modelId="{0D1231E6-431C-4F7A-87AE-8837424B7186}" type="presParOf" srcId="{B9E6739A-C3C0-449E-98F0-90C180FE6321}" destId="{F06C7606-67DD-4A9A-9AF7-6C990D9E91B6}" srcOrd="0" destOrd="0" presId="urn:microsoft.com/office/officeart/2008/layout/PictureAccentList"/>
    <dgm:cxn modelId="{AD5EE229-5243-4FF5-84D3-FB2F5BFEC22A}" type="presParOf" srcId="{B9E6739A-C3C0-449E-98F0-90C180FE6321}" destId="{E9C32AF3-871D-42FA-9E40-9E1020F2F587}" srcOrd="1" destOrd="0" presId="urn:microsoft.com/office/officeart/2008/layout/PictureAccentList"/>
    <dgm:cxn modelId="{03751028-DB5A-4623-AA05-4BB62DA4C82B}" type="presParOf" srcId="{1A88E166-F76E-4D3D-8BA9-D4E571DD55B7}" destId="{CAEDCB81-47E5-459B-AB8F-C7502E2B9143}" srcOrd="1" destOrd="0" presId="urn:microsoft.com/office/officeart/2008/layout/PictureAccentList"/>
    <dgm:cxn modelId="{5BB5861F-32BB-4510-9C24-F55718A32EE0}" type="presParOf" srcId="{CAEDCB81-47E5-459B-AB8F-C7502E2B9143}" destId="{63211C17-3184-4200-8632-A5A1412F19B7}" srcOrd="0" destOrd="0" presId="urn:microsoft.com/office/officeart/2008/layout/PictureAccentList"/>
    <dgm:cxn modelId="{4B202307-69B4-4C09-9D9C-16E9450BF61F}" type="presParOf" srcId="{CAEDCB81-47E5-459B-AB8F-C7502E2B9143}" destId="{658D33D6-6800-4EF5-9DC8-DE8EB564336F}" srcOrd="1" destOrd="0" presId="urn:microsoft.com/office/officeart/2008/layout/PictureAccentList"/>
    <dgm:cxn modelId="{3C3FA496-1EFA-47D5-AF00-8F9285E42F99}" type="presParOf" srcId="{1A88E166-F76E-4D3D-8BA9-D4E571DD55B7}" destId="{7040D863-D855-42BA-8C26-DB0A082F4586}" srcOrd="2" destOrd="0" presId="urn:microsoft.com/office/officeart/2008/layout/PictureAccentList"/>
    <dgm:cxn modelId="{F24CA225-A379-4014-B57B-A303DDC16F9D}" type="presParOf" srcId="{7040D863-D855-42BA-8C26-DB0A082F4586}" destId="{6E3B6C3A-A8AF-4625-8998-FF810ED0238F}" srcOrd="0" destOrd="0" presId="urn:microsoft.com/office/officeart/2008/layout/PictureAccentList"/>
    <dgm:cxn modelId="{68CAEDE7-46D1-4F36-81F2-D9072575CE67}" type="presParOf" srcId="{7040D863-D855-42BA-8C26-DB0A082F4586}" destId="{EDBADF57-3745-49D2-AA78-46D3B39B6A8A}" srcOrd="1" destOrd="0" presId="urn:microsoft.com/office/officeart/2008/layout/PictureAccentList"/>
    <dgm:cxn modelId="{A2D22F32-E3AE-41D8-85E4-76C7E10DED82}" type="presParOf" srcId="{1A88E166-F76E-4D3D-8BA9-D4E571DD55B7}" destId="{DAE94496-049C-4613-BDA8-2A07D44E9F9F}" srcOrd="3" destOrd="0" presId="urn:microsoft.com/office/officeart/2008/layout/PictureAccentList"/>
    <dgm:cxn modelId="{1C300BDB-ACAF-44F3-A2A9-C9946370254C}" type="presParOf" srcId="{DAE94496-049C-4613-BDA8-2A07D44E9F9F}" destId="{718DB15F-5E99-436E-A1A2-C56B320634CE}" srcOrd="0" destOrd="0" presId="urn:microsoft.com/office/officeart/2008/layout/PictureAccentList"/>
    <dgm:cxn modelId="{A649E05E-DB14-4981-AE49-68DE87E9F532}" type="presParOf" srcId="{DAE94496-049C-4613-BDA8-2A07D44E9F9F}" destId="{FF8D8C7F-0FE6-4F66-8AF2-B4566511B3C8}" srcOrd="1" destOrd="0" presId="urn:microsoft.com/office/officeart/2008/layout/PictureAccentList"/>
    <dgm:cxn modelId="{9FC1AFCD-74DE-44C2-AE9A-9B3304870A38}" type="presParOf" srcId="{1A88E166-F76E-4D3D-8BA9-D4E571DD55B7}" destId="{D83054E2-1A98-4FF5-9AE8-6E3917EE59E0}" srcOrd="4" destOrd="0" presId="urn:microsoft.com/office/officeart/2008/layout/PictureAccentList"/>
    <dgm:cxn modelId="{AB770104-10BF-491A-8D99-FA73CD6A2A9F}" type="presParOf" srcId="{D83054E2-1A98-4FF5-9AE8-6E3917EE59E0}" destId="{18524433-9CB9-4561-9C1E-19EA3F794C10}" srcOrd="0" destOrd="0" presId="urn:microsoft.com/office/officeart/2008/layout/PictureAccentList"/>
    <dgm:cxn modelId="{8DAAD990-42AC-49F5-95D1-8B7037C47C42}" type="presParOf" srcId="{D83054E2-1A98-4FF5-9AE8-6E3917EE59E0}" destId="{2DC977EB-DE00-4D1C-8C2C-6677762EDA9F}" srcOrd="1" destOrd="0" presId="urn:microsoft.com/office/officeart/2008/layout/PictureAccentList"/>
    <dgm:cxn modelId="{1A6CC285-14FC-4360-93B8-D1DF5D68B5D8}" type="presParOf" srcId="{1A88E166-F76E-4D3D-8BA9-D4E571DD55B7}" destId="{C5904639-7053-4F15-8D7B-E73345F9B36D}" srcOrd="5" destOrd="0" presId="urn:microsoft.com/office/officeart/2008/layout/PictureAccentList"/>
    <dgm:cxn modelId="{79CB9E68-B9E2-4AA5-9EE5-1064AD6C3E92}" type="presParOf" srcId="{C5904639-7053-4F15-8D7B-E73345F9B36D}" destId="{B288F973-9679-4A33-87BA-48CDBF1BB109}" srcOrd="0" destOrd="0" presId="urn:microsoft.com/office/officeart/2008/layout/PictureAccentList"/>
    <dgm:cxn modelId="{0071AD2F-A675-42FE-93D5-24D0ABF20930}" type="presParOf" srcId="{C5904639-7053-4F15-8D7B-E73345F9B36D}" destId="{03086F7E-052B-4F84-8E03-F022F5052299}" srcOrd="1" destOrd="0" presId="urn:microsoft.com/office/officeart/2008/layout/PictureAccentList"/>
    <dgm:cxn modelId="{4FA1309E-4CD7-4D3A-9881-5729FD73B27E}" type="presParOf" srcId="{1A88E166-F76E-4D3D-8BA9-D4E571DD55B7}" destId="{C447F20D-A893-481B-B66B-C958A584CB98}" srcOrd="6" destOrd="0" presId="urn:microsoft.com/office/officeart/2008/layout/PictureAccentList"/>
    <dgm:cxn modelId="{ECC0C3A7-8C71-42C4-AB25-E9C91568C042}" type="presParOf" srcId="{C447F20D-A893-481B-B66B-C958A584CB98}" destId="{FDD2F3E0-03C4-4B3E-BCB0-98696D697F31}" srcOrd="0" destOrd="0" presId="urn:microsoft.com/office/officeart/2008/layout/PictureAccentList"/>
    <dgm:cxn modelId="{A34F6EA9-1227-4999-8FB2-0848D01D569C}" type="presParOf" srcId="{C447F20D-A893-481B-B66B-C958A584CB98}" destId="{B3880772-5F55-4F04-BF1D-55864F1D66D7}" srcOrd="1" destOrd="0" presId="urn:microsoft.com/office/officeart/2008/layout/PictureAccentList"/>
    <dgm:cxn modelId="{AE2FE489-24BA-43ED-979A-70557CE608E6}" type="presParOf" srcId="{1A88E166-F76E-4D3D-8BA9-D4E571DD55B7}" destId="{B0229671-1D47-4C77-872B-AE6DEDE53A28}" srcOrd="7" destOrd="0" presId="urn:microsoft.com/office/officeart/2008/layout/PictureAccentList"/>
    <dgm:cxn modelId="{239981E9-95F1-4E61-9FEC-2CC79C1391ED}" type="presParOf" srcId="{B0229671-1D47-4C77-872B-AE6DEDE53A28}" destId="{DBB268F1-6E60-4A9C-B2D8-4109A55E8598}" srcOrd="0" destOrd="0" presId="urn:microsoft.com/office/officeart/2008/layout/PictureAccentList"/>
    <dgm:cxn modelId="{5BD69323-3BC0-46E9-8300-B3D031D32C37}" type="presParOf" srcId="{B0229671-1D47-4C77-872B-AE6DEDE53A28}" destId="{8AB2F327-C40D-444F-AE74-997E8B66A852}" srcOrd="1" destOrd="0" presId="urn:microsoft.com/office/officeart/2008/layout/PictureAccentList"/>
    <dgm:cxn modelId="{81AC2561-5AD1-4D45-B315-8A96874890F3}" type="presParOf" srcId="{1A88E166-F76E-4D3D-8BA9-D4E571DD55B7}" destId="{1FF52CE6-9F6F-47B9-A0CB-C18168DA9C23}" srcOrd="8" destOrd="0" presId="urn:microsoft.com/office/officeart/2008/layout/PictureAccentList"/>
    <dgm:cxn modelId="{37773140-9F8F-4D88-87F3-2F972C3B51C6}" type="presParOf" srcId="{1FF52CE6-9F6F-47B9-A0CB-C18168DA9C23}" destId="{BBD1CB82-33E3-45FE-A7AD-3AB15200496B}" srcOrd="0" destOrd="0" presId="urn:microsoft.com/office/officeart/2008/layout/PictureAccentList"/>
    <dgm:cxn modelId="{E5E876CA-8C35-4DE7-B892-A721CEF1930C}" type="presParOf" srcId="{1FF52CE6-9F6F-47B9-A0CB-C18168DA9C23}" destId="{D5CD8533-BC58-45C9-ABD6-C5AF05C948C3}"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092B0-8022-4E54-95DD-B2592B6DE1F7}">
      <dsp:nvSpPr>
        <dsp:cNvPr id="0" name=""/>
        <dsp:cNvSpPr/>
      </dsp:nvSpPr>
      <dsp:spPr>
        <a:xfrm>
          <a:off x="3164747" y="1010"/>
          <a:ext cx="3543167" cy="362349"/>
        </a:xfrm>
        <a:prstGeom prst="roundRect">
          <a:avLst>
            <a:gd name="adj" fmla="val 1000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Functions:-</a:t>
          </a:r>
        </a:p>
      </dsp:txBody>
      <dsp:txXfrm>
        <a:off x="3175360" y="11623"/>
        <a:ext cx="3521941" cy="341123"/>
      </dsp:txXfrm>
    </dsp:sp>
    <dsp:sp modelId="{F06C7606-67DD-4A9A-9AF7-6C990D9E91B6}">
      <dsp:nvSpPr>
        <dsp:cNvPr id="0" name=""/>
        <dsp:cNvSpPr/>
      </dsp:nvSpPr>
      <dsp:spPr>
        <a:xfrm>
          <a:off x="3164747" y="428583"/>
          <a:ext cx="362349" cy="362349"/>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sp>
    <dsp:sp modelId="{E9C32AF3-871D-42FA-9E40-9E1020F2F587}">
      <dsp:nvSpPr>
        <dsp:cNvPr id="0" name=""/>
        <dsp:cNvSpPr/>
      </dsp:nvSpPr>
      <dsp:spPr>
        <a:xfrm>
          <a:off x="3548838" y="428583"/>
          <a:ext cx="3159076" cy="362349"/>
        </a:xfrm>
        <a:prstGeom prst="roundRect">
          <a:avLst>
            <a:gd name="adj" fmla="val 166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err="1"/>
            <a:t>create_fruit</a:t>
          </a:r>
          <a:r>
            <a:rPr lang="en-IN" sz="1600" kern="1200" dirty="0"/>
            <a:t>(</a:t>
          </a:r>
          <a:r>
            <a:rPr lang="en-IN" sz="1600" kern="1200" dirty="0" err="1"/>
            <a:t>x,y</a:t>
          </a:r>
          <a:r>
            <a:rPr lang="en-IN" sz="1600" kern="1200" dirty="0"/>
            <a:t>)</a:t>
          </a:r>
        </a:p>
      </dsp:txBody>
      <dsp:txXfrm>
        <a:off x="3566530" y="446275"/>
        <a:ext cx="3123692" cy="326965"/>
      </dsp:txXfrm>
    </dsp:sp>
    <dsp:sp modelId="{63211C17-3184-4200-8632-A5A1412F19B7}">
      <dsp:nvSpPr>
        <dsp:cNvPr id="0" name=""/>
        <dsp:cNvSpPr/>
      </dsp:nvSpPr>
      <dsp:spPr>
        <a:xfrm>
          <a:off x="3164747" y="834415"/>
          <a:ext cx="362349" cy="362349"/>
        </a:xfrm>
        <a:prstGeom prst="roundRect">
          <a:avLst>
            <a:gd name="adj" fmla="val 166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sp>
    <dsp:sp modelId="{658D33D6-6800-4EF5-9DC8-DE8EB564336F}">
      <dsp:nvSpPr>
        <dsp:cNvPr id="0" name=""/>
        <dsp:cNvSpPr/>
      </dsp:nvSpPr>
      <dsp:spPr>
        <a:xfrm>
          <a:off x="3548838" y="834415"/>
          <a:ext cx="3159076" cy="362349"/>
        </a:xfrm>
        <a:prstGeom prst="roundRect">
          <a:avLst>
            <a:gd name="adj" fmla="val 166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err="1"/>
            <a:t>create_snake</a:t>
          </a:r>
          <a:r>
            <a:rPr lang="en-IN" sz="1600" kern="1200" dirty="0"/>
            <a:t>(</a:t>
          </a:r>
          <a:r>
            <a:rPr lang="en-IN" sz="1600" kern="1200" dirty="0" err="1"/>
            <a:t>snake_body</a:t>
          </a:r>
          <a:r>
            <a:rPr lang="en-IN" sz="1600" kern="1200" dirty="0"/>
            <a:t>)</a:t>
          </a:r>
        </a:p>
      </dsp:txBody>
      <dsp:txXfrm>
        <a:off x="3566530" y="852107"/>
        <a:ext cx="3123692" cy="326965"/>
      </dsp:txXfrm>
    </dsp:sp>
    <dsp:sp modelId="{6E3B6C3A-A8AF-4625-8998-FF810ED0238F}">
      <dsp:nvSpPr>
        <dsp:cNvPr id="0" name=""/>
        <dsp:cNvSpPr/>
      </dsp:nvSpPr>
      <dsp:spPr>
        <a:xfrm>
          <a:off x="3164747" y="1240247"/>
          <a:ext cx="362349" cy="362349"/>
        </a:xfrm>
        <a:prstGeom prst="roundRect">
          <a:avLst>
            <a:gd name="adj" fmla="val 166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sp>
    <dsp:sp modelId="{EDBADF57-3745-49D2-AA78-46D3B39B6A8A}">
      <dsp:nvSpPr>
        <dsp:cNvPr id="0" name=""/>
        <dsp:cNvSpPr/>
      </dsp:nvSpPr>
      <dsp:spPr>
        <a:xfrm>
          <a:off x="3548838" y="1240247"/>
          <a:ext cx="3159076" cy="362349"/>
        </a:xfrm>
        <a:prstGeom prst="roundRect">
          <a:avLst>
            <a:gd name="adj" fmla="val 166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err="1"/>
            <a:t>move_snake</a:t>
          </a:r>
          <a:r>
            <a:rPr lang="en-IN" sz="1600" kern="1200" dirty="0"/>
            <a:t>(</a:t>
          </a:r>
          <a:r>
            <a:rPr lang="en-IN" sz="1600" kern="1200" dirty="0" err="1"/>
            <a:t>body,direction</a:t>
          </a:r>
          <a:r>
            <a:rPr lang="en-IN" sz="1600" kern="1200" dirty="0"/>
            <a:t>)</a:t>
          </a:r>
        </a:p>
      </dsp:txBody>
      <dsp:txXfrm>
        <a:off x="3566530" y="1257939"/>
        <a:ext cx="3123692" cy="326965"/>
      </dsp:txXfrm>
    </dsp:sp>
    <dsp:sp modelId="{718DB15F-5E99-436E-A1A2-C56B320634CE}">
      <dsp:nvSpPr>
        <dsp:cNvPr id="0" name=""/>
        <dsp:cNvSpPr/>
      </dsp:nvSpPr>
      <dsp:spPr>
        <a:xfrm>
          <a:off x="3164747" y="1646079"/>
          <a:ext cx="362349" cy="362349"/>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sp>
    <dsp:sp modelId="{FF8D8C7F-0FE6-4F66-8AF2-B4566511B3C8}">
      <dsp:nvSpPr>
        <dsp:cNvPr id="0" name=""/>
        <dsp:cNvSpPr/>
      </dsp:nvSpPr>
      <dsp:spPr>
        <a:xfrm>
          <a:off x="3548838" y="1646079"/>
          <a:ext cx="3159076" cy="362349"/>
        </a:xfrm>
        <a:prstGeom prst="roundRect">
          <a:avLst>
            <a:gd name="adj" fmla="val 166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err="1"/>
            <a:t>pos_collision_detect</a:t>
          </a:r>
          <a:r>
            <a:rPr lang="en-IN" sz="1600" kern="1200" dirty="0"/>
            <a:t>()</a:t>
          </a:r>
        </a:p>
      </dsp:txBody>
      <dsp:txXfrm>
        <a:off x="3566530" y="1663771"/>
        <a:ext cx="3123692" cy="326965"/>
      </dsp:txXfrm>
    </dsp:sp>
    <dsp:sp modelId="{18524433-9CB9-4561-9C1E-19EA3F794C10}">
      <dsp:nvSpPr>
        <dsp:cNvPr id="0" name=""/>
        <dsp:cNvSpPr/>
      </dsp:nvSpPr>
      <dsp:spPr>
        <a:xfrm>
          <a:off x="3164747" y="2051911"/>
          <a:ext cx="362349" cy="362349"/>
        </a:xfrm>
        <a:prstGeom prst="roundRect">
          <a:avLst>
            <a:gd name="adj" fmla="val 166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7000" r="-27000"/>
          </a:stretch>
        </a:blip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sp>
    <dsp:sp modelId="{2DC977EB-DE00-4D1C-8C2C-6677762EDA9F}">
      <dsp:nvSpPr>
        <dsp:cNvPr id="0" name=""/>
        <dsp:cNvSpPr/>
      </dsp:nvSpPr>
      <dsp:spPr>
        <a:xfrm>
          <a:off x="3548838" y="2051911"/>
          <a:ext cx="3159076" cy="362349"/>
        </a:xfrm>
        <a:prstGeom prst="roundRect">
          <a:avLst>
            <a:gd name="adj" fmla="val 166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err="1"/>
            <a:t>neg_collision_detect</a:t>
          </a:r>
          <a:r>
            <a:rPr lang="en-IN" sz="1600" kern="1200" dirty="0"/>
            <a:t>()</a:t>
          </a:r>
        </a:p>
      </dsp:txBody>
      <dsp:txXfrm>
        <a:off x="3566530" y="2069603"/>
        <a:ext cx="3123692" cy="326965"/>
      </dsp:txXfrm>
    </dsp:sp>
    <dsp:sp modelId="{B288F973-9679-4A33-87BA-48CDBF1BB109}">
      <dsp:nvSpPr>
        <dsp:cNvPr id="0" name=""/>
        <dsp:cNvSpPr/>
      </dsp:nvSpPr>
      <dsp:spPr>
        <a:xfrm>
          <a:off x="3164747" y="2457743"/>
          <a:ext cx="362349" cy="362349"/>
        </a:xfrm>
        <a:prstGeom prst="roundRect">
          <a:avLst>
            <a:gd name="adj" fmla="val 166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sp>
    <dsp:sp modelId="{03086F7E-052B-4F84-8E03-F022F5052299}">
      <dsp:nvSpPr>
        <dsp:cNvPr id="0" name=""/>
        <dsp:cNvSpPr/>
      </dsp:nvSpPr>
      <dsp:spPr>
        <a:xfrm>
          <a:off x="3548838" y="2457743"/>
          <a:ext cx="3159076" cy="362349"/>
        </a:xfrm>
        <a:prstGeom prst="roundRect">
          <a:avLst>
            <a:gd name="adj" fmla="val 166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err="1"/>
            <a:t>create_grass</a:t>
          </a:r>
          <a:r>
            <a:rPr lang="en-IN" sz="1600" kern="1200" dirty="0"/>
            <a:t>()</a:t>
          </a:r>
        </a:p>
      </dsp:txBody>
      <dsp:txXfrm>
        <a:off x="3566530" y="2475435"/>
        <a:ext cx="3123692" cy="326965"/>
      </dsp:txXfrm>
    </dsp:sp>
    <dsp:sp modelId="{FDD2F3E0-03C4-4B3E-BCB0-98696D697F31}">
      <dsp:nvSpPr>
        <dsp:cNvPr id="0" name=""/>
        <dsp:cNvSpPr/>
      </dsp:nvSpPr>
      <dsp:spPr>
        <a:xfrm>
          <a:off x="3164747" y="2863575"/>
          <a:ext cx="362349" cy="362349"/>
        </a:xfrm>
        <a:prstGeom prst="roundRect">
          <a:avLst>
            <a:gd name="adj" fmla="val 166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9000" r="-39000"/>
          </a:stretch>
        </a:blip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sp>
    <dsp:sp modelId="{B3880772-5F55-4F04-BF1D-55864F1D66D7}">
      <dsp:nvSpPr>
        <dsp:cNvPr id="0" name=""/>
        <dsp:cNvSpPr/>
      </dsp:nvSpPr>
      <dsp:spPr>
        <a:xfrm>
          <a:off x="3548838" y="2863575"/>
          <a:ext cx="3159076" cy="362349"/>
        </a:xfrm>
        <a:prstGeom prst="roundRect">
          <a:avLst>
            <a:gd name="adj" fmla="val 166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err="1"/>
            <a:t>draw_score</a:t>
          </a:r>
          <a:r>
            <a:rPr lang="en-IN" sz="1600" kern="1200" dirty="0"/>
            <a:t>()</a:t>
          </a:r>
        </a:p>
      </dsp:txBody>
      <dsp:txXfrm>
        <a:off x="3566530" y="2881267"/>
        <a:ext cx="3123692" cy="326965"/>
      </dsp:txXfrm>
    </dsp:sp>
    <dsp:sp modelId="{DBB268F1-6E60-4A9C-B2D8-4109A55E8598}">
      <dsp:nvSpPr>
        <dsp:cNvPr id="0" name=""/>
        <dsp:cNvSpPr/>
      </dsp:nvSpPr>
      <dsp:spPr>
        <a:xfrm>
          <a:off x="3164747" y="3269407"/>
          <a:ext cx="362349" cy="362349"/>
        </a:xfrm>
        <a:prstGeom prst="roundRect">
          <a:avLst>
            <a:gd name="adj" fmla="val 1667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sp>
    <dsp:sp modelId="{8AB2F327-C40D-444F-AE74-997E8B66A852}">
      <dsp:nvSpPr>
        <dsp:cNvPr id="0" name=""/>
        <dsp:cNvSpPr/>
      </dsp:nvSpPr>
      <dsp:spPr>
        <a:xfrm>
          <a:off x="3548838" y="3269407"/>
          <a:ext cx="3159076" cy="362349"/>
        </a:xfrm>
        <a:prstGeom prst="roundRect">
          <a:avLst>
            <a:gd name="adj" fmla="val 166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err="1"/>
            <a:t>tail_pos</a:t>
          </a:r>
          <a:r>
            <a:rPr lang="en-IN" sz="1600" kern="1200" dirty="0"/>
            <a:t>()</a:t>
          </a:r>
        </a:p>
      </dsp:txBody>
      <dsp:txXfrm>
        <a:off x="3566530" y="3287099"/>
        <a:ext cx="3123692" cy="326965"/>
      </dsp:txXfrm>
    </dsp:sp>
    <dsp:sp modelId="{BBD1CB82-33E3-45FE-A7AD-3AB15200496B}">
      <dsp:nvSpPr>
        <dsp:cNvPr id="0" name=""/>
        <dsp:cNvSpPr/>
      </dsp:nvSpPr>
      <dsp:spPr>
        <a:xfrm>
          <a:off x="3164747" y="3675239"/>
          <a:ext cx="362349" cy="362349"/>
        </a:xfrm>
        <a:prstGeom prst="roundRect">
          <a:avLst>
            <a:gd name="adj" fmla="val 16670"/>
          </a:avLst>
        </a:prstGeom>
        <a:blipFill>
          <a:blip xmlns:r="http://schemas.openxmlformats.org/officeDocument/2006/relationships" r:embed="rId8"/>
          <a:srcRect/>
          <a:stretch>
            <a:fillRect/>
          </a:stretch>
        </a:blip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sp>
    <dsp:sp modelId="{D5CD8533-BC58-45C9-ABD6-C5AF05C948C3}">
      <dsp:nvSpPr>
        <dsp:cNvPr id="0" name=""/>
        <dsp:cNvSpPr/>
      </dsp:nvSpPr>
      <dsp:spPr>
        <a:xfrm>
          <a:off x="3548838" y="3675239"/>
          <a:ext cx="3159076" cy="362349"/>
        </a:xfrm>
        <a:prstGeom prst="roundRect">
          <a:avLst>
            <a:gd name="adj" fmla="val 16670"/>
          </a:avLst>
        </a:prstGeom>
        <a:gradFill rotWithShape="0">
          <a:gsLst>
            <a:gs pos="0">
              <a:schemeClr val="accent1">
                <a:hueOff val="0"/>
                <a:satOff val="0"/>
                <a:lumOff val="0"/>
                <a:alphaOff val="0"/>
              </a:schemeClr>
            </a:gs>
            <a:gs pos="90000">
              <a:schemeClr val="accent1">
                <a:hueOff val="0"/>
                <a:satOff val="0"/>
                <a:lumOff val="0"/>
                <a:alphaOff val="0"/>
                <a:shade val="100000"/>
                <a:satMod val="105000"/>
              </a:schemeClr>
            </a:gs>
            <a:gs pos="100000">
              <a:schemeClr val="accent1">
                <a:hueOff val="0"/>
                <a:satOff val="0"/>
                <a:lumOff val="0"/>
                <a:alphaOff val="0"/>
                <a:shade val="80000"/>
                <a:satMod val="120000"/>
              </a:schemeClr>
            </a:gs>
          </a:gsLst>
          <a:path path="circle">
            <a:fillToRect l="100000" t="100000" r="100000" b="100000"/>
          </a:path>
        </a:gradFill>
        <a:ln>
          <a:noFill/>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1">
              <a:hueOff val="0"/>
              <a:satOff val="0"/>
              <a:lumOff val="0"/>
              <a:alphaOff val="0"/>
              <a:shade val="27000"/>
              <a:satMod val="12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err="1"/>
            <a:t>head_pos</a:t>
          </a:r>
          <a:r>
            <a:rPr lang="en-IN" sz="1600" kern="1200" dirty="0"/>
            <a:t>()</a:t>
          </a:r>
        </a:p>
      </dsp:txBody>
      <dsp:txXfrm>
        <a:off x="3566530" y="3692931"/>
        <a:ext cx="3123692" cy="326965"/>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36F496-E1F5-4E2F-97F3-0119046E25A1}" type="datetimeFigureOut">
              <a:rPr lang="en-IN" smtClean="0"/>
              <a:t>24-03-2023</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71CCD8D-0464-4AC6-9B50-A409688D7070}"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1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6F496-E1F5-4E2F-97F3-0119046E25A1}"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1CCD8D-0464-4AC6-9B50-A409688D7070}" type="slidenum">
              <a:rPr lang="en-IN" smtClean="0"/>
              <a:t>‹#›</a:t>
            </a:fld>
            <a:endParaRPr lang="en-IN"/>
          </a:p>
        </p:txBody>
      </p:sp>
    </p:spTree>
    <p:extLst>
      <p:ext uri="{BB962C8B-B14F-4D97-AF65-F5344CB8AC3E}">
        <p14:creationId xmlns:p14="http://schemas.microsoft.com/office/powerpoint/2010/main" val="2455417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6F496-E1F5-4E2F-97F3-0119046E25A1}"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1CCD8D-0464-4AC6-9B50-A409688D7070}" type="slidenum">
              <a:rPr lang="en-IN" smtClean="0"/>
              <a:t>‹#›</a:t>
            </a:fld>
            <a:endParaRPr lang="en-IN"/>
          </a:p>
        </p:txBody>
      </p:sp>
    </p:spTree>
    <p:extLst>
      <p:ext uri="{BB962C8B-B14F-4D97-AF65-F5344CB8AC3E}">
        <p14:creationId xmlns:p14="http://schemas.microsoft.com/office/powerpoint/2010/main" val="371388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6F496-E1F5-4E2F-97F3-0119046E25A1}"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1CCD8D-0464-4AC6-9B50-A409688D7070}" type="slidenum">
              <a:rPr lang="en-IN" smtClean="0"/>
              <a:t>‹#›</a:t>
            </a:fld>
            <a:endParaRPr lang="en-IN"/>
          </a:p>
        </p:txBody>
      </p:sp>
    </p:spTree>
    <p:extLst>
      <p:ext uri="{BB962C8B-B14F-4D97-AF65-F5344CB8AC3E}">
        <p14:creationId xmlns:p14="http://schemas.microsoft.com/office/powerpoint/2010/main" val="403728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6F496-E1F5-4E2F-97F3-0119046E25A1}"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1CCD8D-0464-4AC6-9B50-A409688D7070}"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20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36F496-E1F5-4E2F-97F3-0119046E25A1}"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1CCD8D-0464-4AC6-9B50-A409688D7070}" type="slidenum">
              <a:rPr lang="en-IN" smtClean="0"/>
              <a:t>‹#›</a:t>
            </a:fld>
            <a:endParaRPr lang="en-IN"/>
          </a:p>
        </p:txBody>
      </p:sp>
    </p:spTree>
    <p:extLst>
      <p:ext uri="{BB962C8B-B14F-4D97-AF65-F5344CB8AC3E}">
        <p14:creationId xmlns:p14="http://schemas.microsoft.com/office/powerpoint/2010/main" val="494306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36F496-E1F5-4E2F-97F3-0119046E25A1}" type="datetimeFigureOut">
              <a:rPr lang="en-IN" smtClean="0"/>
              <a:t>24-03-2023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1CCD8D-0464-4AC6-9B50-A409688D7070}" type="slidenum">
              <a:rPr lang="en-IN" smtClean="0"/>
              <a:t>‹#›</a:t>
            </a:fld>
            <a:endParaRPr lang="en-IN"/>
          </a:p>
        </p:txBody>
      </p:sp>
    </p:spTree>
    <p:extLst>
      <p:ext uri="{BB962C8B-B14F-4D97-AF65-F5344CB8AC3E}">
        <p14:creationId xmlns:p14="http://schemas.microsoft.com/office/powerpoint/2010/main" val="3865790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36F496-E1F5-4E2F-97F3-0119046E25A1}"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1CCD8D-0464-4AC6-9B50-A409688D7070}" type="slidenum">
              <a:rPr lang="en-IN" smtClean="0"/>
              <a:t>‹#›</a:t>
            </a:fld>
            <a:endParaRPr lang="en-IN"/>
          </a:p>
        </p:txBody>
      </p:sp>
    </p:spTree>
    <p:extLst>
      <p:ext uri="{BB962C8B-B14F-4D97-AF65-F5344CB8AC3E}">
        <p14:creationId xmlns:p14="http://schemas.microsoft.com/office/powerpoint/2010/main" val="100922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6F496-E1F5-4E2F-97F3-0119046E25A1}" type="datetimeFigureOut">
              <a:rPr lang="en-IN" smtClean="0"/>
              <a:t>24-03-2023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1CCD8D-0464-4AC6-9B50-A409688D7070}" type="slidenum">
              <a:rPr lang="en-IN" smtClean="0"/>
              <a:t>‹#›</a:t>
            </a:fld>
            <a:endParaRPr lang="en-IN"/>
          </a:p>
        </p:txBody>
      </p:sp>
    </p:spTree>
    <p:extLst>
      <p:ext uri="{BB962C8B-B14F-4D97-AF65-F5344CB8AC3E}">
        <p14:creationId xmlns:p14="http://schemas.microsoft.com/office/powerpoint/2010/main" val="1453438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36F496-E1F5-4E2F-97F3-0119046E25A1}"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1CCD8D-0464-4AC6-9B50-A409688D7070}" type="slidenum">
              <a:rPr lang="en-IN" smtClean="0"/>
              <a:t>‹#›</a:t>
            </a:fld>
            <a:endParaRPr lang="en-IN"/>
          </a:p>
        </p:txBody>
      </p:sp>
    </p:spTree>
    <p:extLst>
      <p:ext uri="{BB962C8B-B14F-4D97-AF65-F5344CB8AC3E}">
        <p14:creationId xmlns:p14="http://schemas.microsoft.com/office/powerpoint/2010/main" val="420884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36F496-E1F5-4E2F-97F3-0119046E25A1}"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1CCD8D-0464-4AC6-9B50-A409688D7070}" type="slidenum">
              <a:rPr lang="en-IN" smtClean="0"/>
              <a:t>‹#›</a:t>
            </a:fld>
            <a:endParaRPr lang="en-IN"/>
          </a:p>
        </p:txBody>
      </p:sp>
    </p:spTree>
    <p:extLst>
      <p:ext uri="{BB962C8B-B14F-4D97-AF65-F5344CB8AC3E}">
        <p14:creationId xmlns:p14="http://schemas.microsoft.com/office/powerpoint/2010/main" val="3607031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36F496-E1F5-4E2F-97F3-0119046E25A1}" type="datetimeFigureOut">
              <a:rPr lang="en-IN" smtClean="0"/>
              <a:t>24-03-2023</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071CCD8D-0464-4AC6-9B50-A409688D7070}" type="slidenum">
              <a:rPr lang="en-IN" smtClean="0"/>
              <a:t>‹#›</a:t>
            </a:fld>
            <a:endParaRPr lang="en-IN"/>
          </a:p>
        </p:txBody>
      </p:sp>
    </p:spTree>
    <p:extLst>
      <p:ext uri="{BB962C8B-B14F-4D97-AF65-F5344CB8AC3E}">
        <p14:creationId xmlns:p14="http://schemas.microsoft.com/office/powerpoint/2010/main" val="149829177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6418-8F38-7353-B6A7-62A8427D37F5}"/>
              </a:ext>
            </a:extLst>
          </p:cNvPr>
          <p:cNvSpPr>
            <a:spLocks noGrp="1"/>
          </p:cNvSpPr>
          <p:nvPr>
            <p:ph type="ctrTitle"/>
          </p:nvPr>
        </p:nvSpPr>
        <p:spPr/>
        <p:txBody>
          <a:bodyPr/>
          <a:lstStyle/>
          <a:p>
            <a:r>
              <a:rPr lang="en-IN" dirty="0">
                <a:latin typeface="Bahnschrift Light SemiCondensed" panose="020B0502040204020203" pitchFamily="34" charset="0"/>
              </a:rPr>
              <a:t>Snake game</a:t>
            </a:r>
          </a:p>
        </p:txBody>
      </p:sp>
      <p:sp>
        <p:nvSpPr>
          <p:cNvPr id="3" name="Subtitle 2">
            <a:extLst>
              <a:ext uri="{FF2B5EF4-FFF2-40B4-BE49-F238E27FC236}">
                <a16:creationId xmlns:a16="http://schemas.microsoft.com/office/drawing/2014/main" id="{5324FA31-EB19-D102-76B0-EA5D0BFEBA75}"/>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452383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9D07D-F0A7-F826-62C4-A1836C7CA2D6}"/>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D99DCA73-4CD8-1F92-28CD-D6FD446AB916}"/>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BD9E8F1-80D3-D364-09A2-BCEDC483E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03" y="294050"/>
            <a:ext cx="5682996" cy="6269899"/>
          </a:xfrm>
          <a:prstGeom prst="rect">
            <a:avLst/>
          </a:prstGeom>
        </p:spPr>
      </p:pic>
      <p:pic>
        <p:nvPicPr>
          <p:cNvPr id="7" name="Picture 6">
            <a:extLst>
              <a:ext uri="{FF2B5EF4-FFF2-40B4-BE49-F238E27FC236}">
                <a16:creationId xmlns:a16="http://schemas.microsoft.com/office/drawing/2014/main" id="{73CB1809-23CE-1692-7C4A-83DE1AE15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700" y="294049"/>
            <a:ext cx="5899406" cy="6269900"/>
          </a:xfrm>
          <a:prstGeom prst="rect">
            <a:avLst/>
          </a:prstGeom>
        </p:spPr>
      </p:pic>
    </p:spTree>
    <p:extLst>
      <p:ext uri="{BB962C8B-B14F-4D97-AF65-F5344CB8AC3E}">
        <p14:creationId xmlns:p14="http://schemas.microsoft.com/office/powerpoint/2010/main" val="2264047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CC1-2D8B-B930-A247-695A28BFE0C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C23E8BA-008C-4B53-B53E-29502E759FF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DCF17B4-DB55-3BB1-356D-5796B2CE7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74864"/>
            <a:ext cx="5717393" cy="6308271"/>
          </a:xfrm>
          <a:prstGeom prst="rect">
            <a:avLst/>
          </a:prstGeom>
        </p:spPr>
      </p:pic>
      <p:pic>
        <p:nvPicPr>
          <p:cNvPr id="7" name="Picture 6">
            <a:extLst>
              <a:ext uri="{FF2B5EF4-FFF2-40B4-BE49-F238E27FC236}">
                <a16:creationId xmlns:a16="http://schemas.microsoft.com/office/drawing/2014/main" id="{08211DF8-78BC-BD02-2C67-5B44FF982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193" y="274864"/>
            <a:ext cx="5861958" cy="6308271"/>
          </a:xfrm>
          <a:prstGeom prst="rect">
            <a:avLst/>
          </a:prstGeom>
        </p:spPr>
      </p:pic>
    </p:spTree>
    <p:extLst>
      <p:ext uri="{BB962C8B-B14F-4D97-AF65-F5344CB8AC3E}">
        <p14:creationId xmlns:p14="http://schemas.microsoft.com/office/powerpoint/2010/main" val="413074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E8170-0342-70D6-349B-EC635F8809C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4B5E7DE-866E-DF17-9DAA-86918AA20BD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8A09568-F7EA-FD2F-866B-10039CAA4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56" y="301105"/>
            <a:ext cx="5741561" cy="6255789"/>
          </a:xfrm>
          <a:prstGeom prst="rect">
            <a:avLst/>
          </a:prstGeom>
        </p:spPr>
      </p:pic>
      <p:pic>
        <p:nvPicPr>
          <p:cNvPr id="7" name="Picture 6">
            <a:extLst>
              <a:ext uri="{FF2B5EF4-FFF2-40B4-BE49-F238E27FC236}">
                <a16:creationId xmlns:a16="http://schemas.microsoft.com/office/drawing/2014/main" id="{9713E01F-C6AE-969F-9431-41DA3F0F7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918" y="301105"/>
            <a:ext cx="5915081" cy="6255789"/>
          </a:xfrm>
          <a:prstGeom prst="rect">
            <a:avLst/>
          </a:prstGeom>
        </p:spPr>
      </p:pic>
    </p:spTree>
    <p:extLst>
      <p:ext uri="{BB962C8B-B14F-4D97-AF65-F5344CB8AC3E}">
        <p14:creationId xmlns:p14="http://schemas.microsoft.com/office/powerpoint/2010/main" val="3982370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896F0-9EF4-7FE8-40C6-010A832943A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EB30B34-9DCA-9D7C-7E4C-75D1045BEC5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E0D8369D-C627-6C09-1847-451488329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556" y="282347"/>
            <a:ext cx="6090558" cy="6238195"/>
          </a:xfrm>
          <a:prstGeom prst="rect">
            <a:avLst/>
          </a:prstGeom>
        </p:spPr>
      </p:pic>
      <p:pic>
        <p:nvPicPr>
          <p:cNvPr id="7" name="Picture 6">
            <a:extLst>
              <a:ext uri="{FF2B5EF4-FFF2-40B4-BE49-F238E27FC236}">
                <a16:creationId xmlns:a16="http://schemas.microsoft.com/office/drawing/2014/main" id="{4AA02EBA-A62C-0575-0B37-FD2D50479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114" y="282348"/>
            <a:ext cx="5407152" cy="6238195"/>
          </a:xfrm>
          <a:prstGeom prst="rect">
            <a:avLst/>
          </a:prstGeom>
        </p:spPr>
      </p:pic>
    </p:spTree>
    <p:extLst>
      <p:ext uri="{BB962C8B-B14F-4D97-AF65-F5344CB8AC3E}">
        <p14:creationId xmlns:p14="http://schemas.microsoft.com/office/powerpoint/2010/main" val="3569845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3BFD-2C72-7F51-4529-23C4BFBB19F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2125B52-5261-67EB-A914-B6604DEB388B}"/>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B0E4078-3BDA-88D9-9919-8A7527A9F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28" y="297656"/>
            <a:ext cx="5818413" cy="6262688"/>
          </a:xfrm>
          <a:prstGeom prst="rect">
            <a:avLst/>
          </a:prstGeom>
        </p:spPr>
      </p:pic>
      <p:pic>
        <p:nvPicPr>
          <p:cNvPr id="7" name="Picture 6">
            <a:extLst>
              <a:ext uri="{FF2B5EF4-FFF2-40B4-BE49-F238E27FC236}">
                <a16:creationId xmlns:a16="http://schemas.microsoft.com/office/drawing/2014/main" id="{A6C073D8-24C7-AC41-03A8-6DBAD1554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542" y="297656"/>
            <a:ext cx="5774872" cy="6262688"/>
          </a:xfrm>
          <a:prstGeom prst="rect">
            <a:avLst/>
          </a:prstGeom>
        </p:spPr>
      </p:pic>
    </p:spTree>
    <p:extLst>
      <p:ext uri="{BB962C8B-B14F-4D97-AF65-F5344CB8AC3E}">
        <p14:creationId xmlns:p14="http://schemas.microsoft.com/office/powerpoint/2010/main" val="3192368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A5CA-702C-4AB6-520A-9F900633E09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A6EF392-5269-8623-83BB-1094B5535ED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7ECA7B3-D4DE-B991-A5C6-800B37A52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43" y="289152"/>
            <a:ext cx="11647714" cy="6279696"/>
          </a:xfrm>
          <a:prstGeom prst="rect">
            <a:avLst/>
          </a:prstGeom>
        </p:spPr>
      </p:pic>
    </p:spTree>
    <p:extLst>
      <p:ext uri="{BB962C8B-B14F-4D97-AF65-F5344CB8AC3E}">
        <p14:creationId xmlns:p14="http://schemas.microsoft.com/office/powerpoint/2010/main" val="3740359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9C98-F1BC-E365-0BD0-4C7D4CFFA487}"/>
              </a:ext>
            </a:extLst>
          </p:cNvPr>
          <p:cNvSpPr>
            <a:spLocks noGrp="1"/>
          </p:cNvSpPr>
          <p:nvPr>
            <p:ph type="title"/>
          </p:nvPr>
        </p:nvSpPr>
        <p:spPr/>
        <p:txBody>
          <a:bodyPr/>
          <a:lstStyle/>
          <a:p>
            <a:r>
              <a:rPr lang="en-IN" dirty="0"/>
              <a:t>SAMPLE OUTPUT</a:t>
            </a:r>
          </a:p>
        </p:txBody>
      </p:sp>
      <p:sp>
        <p:nvSpPr>
          <p:cNvPr id="3" name="Text Placeholder 2">
            <a:extLst>
              <a:ext uri="{FF2B5EF4-FFF2-40B4-BE49-F238E27FC236}">
                <a16:creationId xmlns:a16="http://schemas.microsoft.com/office/drawing/2014/main" id="{0D0378DF-8C03-8281-9D54-3AF3CEA36DE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43471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97175-FA82-FDFC-DAD9-B80671766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43" y="233482"/>
            <a:ext cx="6182882" cy="6391035"/>
          </a:xfrm>
          <a:prstGeom prst="rect">
            <a:avLst/>
          </a:prstGeom>
        </p:spPr>
      </p:pic>
      <p:sp>
        <p:nvSpPr>
          <p:cNvPr id="9" name="TextBox 8">
            <a:extLst>
              <a:ext uri="{FF2B5EF4-FFF2-40B4-BE49-F238E27FC236}">
                <a16:creationId xmlns:a16="http://schemas.microsoft.com/office/drawing/2014/main" id="{1B24156F-9A81-1E82-707D-F028C4F0A774}"/>
              </a:ext>
            </a:extLst>
          </p:cNvPr>
          <p:cNvSpPr txBox="1"/>
          <p:nvPr/>
        </p:nvSpPr>
        <p:spPr>
          <a:xfrm>
            <a:off x="7336971" y="1034143"/>
            <a:ext cx="3657348" cy="461665"/>
          </a:xfrm>
          <a:prstGeom prst="rect">
            <a:avLst/>
          </a:prstGeom>
          <a:noFill/>
        </p:spPr>
        <p:txBody>
          <a:bodyPr wrap="none" rtlCol="0">
            <a:spAutoFit/>
          </a:bodyPr>
          <a:lstStyle/>
          <a:p>
            <a:r>
              <a:rPr lang="en-IN" sz="2400" dirty="0">
                <a:solidFill>
                  <a:schemeClr val="accent1">
                    <a:lumMod val="75000"/>
                  </a:schemeClr>
                </a:solidFill>
              </a:rPr>
              <a:t>WHAT’S ON THE SCREEN ?</a:t>
            </a:r>
          </a:p>
        </p:txBody>
      </p:sp>
      <p:sp>
        <p:nvSpPr>
          <p:cNvPr id="12" name="TextBox 11">
            <a:extLst>
              <a:ext uri="{FF2B5EF4-FFF2-40B4-BE49-F238E27FC236}">
                <a16:creationId xmlns:a16="http://schemas.microsoft.com/office/drawing/2014/main" id="{0442690A-92CB-FAF9-D9AB-7D330679A617}"/>
              </a:ext>
            </a:extLst>
          </p:cNvPr>
          <p:cNvSpPr txBox="1"/>
          <p:nvPr/>
        </p:nvSpPr>
        <p:spPr>
          <a:xfrm>
            <a:off x="7010399" y="1877786"/>
            <a:ext cx="4479431" cy="4801314"/>
          </a:xfrm>
          <a:prstGeom prst="rect">
            <a:avLst/>
          </a:prstGeom>
          <a:noFill/>
        </p:spPr>
        <p:txBody>
          <a:bodyPr wrap="none" rtlCol="0">
            <a:spAutoFit/>
          </a:bodyPr>
          <a:lstStyle/>
          <a:p>
            <a:pPr marL="285750" indent="-285750">
              <a:buFont typeface="Arial" panose="020B0604020202020204" pitchFamily="34" charset="0"/>
              <a:buChar char="•"/>
            </a:pPr>
            <a:r>
              <a:rPr lang="en-IN" dirty="0"/>
              <a:t>The screen is divided into square grids</a:t>
            </a:r>
          </a:p>
          <a:p>
            <a:r>
              <a:rPr lang="en-IN" dirty="0"/>
              <a:t>       each of which can be accessed by</a:t>
            </a:r>
          </a:p>
          <a:p>
            <a:r>
              <a:rPr lang="en-IN" dirty="0"/>
              <a:t>       vectors.</a:t>
            </a:r>
          </a:p>
          <a:p>
            <a:pPr marL="285750" indent="-285750">
              <a:buFont typeface="Arial" panose="020B0604020202020204" pitchFamily="34" charset="0"/>
              <a:buChar char="•"/>
            </a:pPr>
            <a:r>
              <a:rPr lang="en-IN" dirty="0"/>
              <a:t>Snake body is simply the effect of </a:t>
            </a:r>
          </a:p>
          <a:p>
            <a:r>
              <a:rPr lang="en-IN" dirty="0"/>
              <a:t>       superposition of  appropriate snake</a:t>
            </a:r>
          </a:p>
          <a:p>
            <a:r>
              <a:rPr lang="en-IN" dirty="0"/>
              <a:t>       image on each square grid.</a:t>
            </a:r>
          </a:p>
          <a:p>
            <a:pPr marL="285750" indent="-285750">
              <a:buFont typeface="Arial" panose="020B0604020202020204" pitchFamily="34" charset="0"/>
              <a:buChar char="•"/>
            </a:pPr>
            <a:r>
              <a:rPr lang="en-IN" dirty="0"/>
              <a:t>The fruit image also shares the same </a:t>
            </a:r>
          </a:p>
          <a:p>
            <a:r>
              <a:rPr lang="en-IN" dirty="0"/>
              <a:t>       concept.</a:t>
            </a:r>
          </a:p>
          <a:p>
            <a:pPr marL="285750" indent="-285750">
              <a:buFont typeface="Arial" panose="020B0604020202020204" pitchFamily="34" charset="0"/>
              <a:buChar char="•"/>
            </a:pPr>
            <a:r>
              <a:rPr lang="en-IN" dirty="0"/>
              <a:t>The bottom part of the screen contains</a:t>
            </a:r>
          </a:p>
          <a:p>
            <a:r>
              <a:rPr lang="en-IN" dirty="0"/>
              <a:t>       text surfaces for showing the score</a:t>
            </a:r>
          </a:p>
          <a:p>
            <a:r>
              <a:rPr lang="en-IN" dirty="0"/>
              <a:t>       and high score.</a:t>
            </a:r>
          </a:p>
          <a:p>
            <a:pPr marL="285750" indent="-285750">
              <a:buFont typeface="Arial" panose="020B0604020202020204" pitchFamily="34" charset="0"/>
              <a:buChar char="•"/>
            </a:pPr>
            <a:r>
              <a:rPr lang="en-IN" dirty="0"/>
              <a:t>We have also added the classic snake </a:t>
            </a:r>
          </a:p>
          <a:p>
            <a:r>
              <a:rPr lang="en-IN" dirty="0"/>
              <a:t>       game track in the background. Every time</a:t>
            </a:r>
          </a:p>
          <a:p>
            <a:r>
              <a:rPr lang="en-IN" dirty="0"/>
              <a:t>        the snake collides with the fruit surface,</a:t>
            </a:r>
          </a:p>
          <a:p>
            <a:r>
              <a:rPr lang="en-IN" dirty="0"/>
              <a:t>        a crunch sound is played</a:t>
            </a:r>
          </a:p>
          <a:p>
            <a:pPr marL="285750" indent="-2857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3037891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2237-094C-394C-6D65-2675DFE90898}"/>
              </a:ext>
            </a:extLst>
          </p:cNvPr>
          <p:cNvSpPr>
            <a:spLocks noGrp="1"/>
          </p:cNvSpPr>
          <p:nvPr>
            <p:ph type="title"/>
          </p:nvPr>
        </p:nvSpPr>
        <p:spPr/>
        <p:txBody>
          <a:bodyPr/>
          <a:lstStyle/>
          <a:p>
            <a:r>
              <a:rPr lang="en-IN" dirty="0"/>
              <a:t>CODE EXPLANATION</a:t>
            </a:r>
          </a:p>
        </p:txBody>
      </p:sp>
      <p:sp>
        <p:nvSpPr>
          <p:cNvPr id="3" name="Text Placeholder 2">
            <a:extLst>
              <a:ext uri="{FF2B5EF4-FFF2-40B4-BE49-F238E27FC236}">
                <a16:creationId xmlns:a16="http://schemas.microsoft.com/office/drawing/2014/main" id="{C77D8D86-A72E-8FC0-1FAD-9B106E845B77}"/>
              </a:ext>
            </a:extLst>
          </p:cNvPr>
          <p:cNvSpPr>
            <a:spLocks noGrp="1"/>
          </p:cNvSpPr>
          <p:nvPr>
            <p:ph type="body" idx="1"/>
          </p:nvPr>
        </p:nvSpPr>
        <p:spPr/>
        <p:txBody>
          <a:bodyPr/>
          <a:lstStyle/>
          <a:p>
            <a:pPr marL="342900" indent="-342900">
              <a:buFont typeface="Wingdings" panose="05000000000000000000" pitchFamily="2" charset="2"/>
              <a:buChar char="§"/>
            </a:pPr>
            <a:r>
              <a:rPr lang="en-IN" dirty="0"/>
              <a:t>Functions that are derived from pygame module</a:t>
            </a:r>
          </a:p>
          <a:p>
            <a:pPr marL="342900" indent="-342900">
              <a:buFont typeface="Wingdings" panose="05000000000000000000" pitchFamily="2" charset="2"/>
              <a:buChar char="§"/>
            </a:pPr>
            <a:r>
              <a:rPr lang="en-IN" dirty="0"/>
              <a:t>User defined functions </a:t>
            </a:r>
          </a:p>
        </p:txBody>
      </p:sp>
    </p:spTree>
    <p:extLst>
      <p:ext uri="{BB962C8B-B14F-4D97-AF65-F5344CB8AC3E}">
        <p14:creationId xmlns:p14="http://schemas.microsoft.com/office/powerpoint/2010/main" val="100957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DCC8B-7343-CB68-9089-1049B19D251B}"/>
              </a:ext>
            </a:extLst>
          </p:cNvPr>
          <p:cNvSpPr>
            <a:spLocks noGrp="1"/>
          </p:cNvSpPr>
          <p:nvPr>
            <p:ph type="title"/>
          </p:nvPr>
        </p:nvSpPr>
        <p:spPr/>
        <p:txBody>
          <a:bodyPr/>
          <a:lstStyle/>
          <a:p>
            <a:r>
              <a:rPr lang="en-IN" dirty="0"/>
              <a:t>METHODS AND ATTRIBUTES FROM PYGAME</a:t>
            </a:r>
          </a:p>
        </p:txBody>
      </p:sp>
      <p:sp>
        <p:nvSpPr>
          <p:cNvPr id="5" name="Content Placeholder 4">
            <a:extLst>
              <a:ext uri="{FF2B5EF4-FFF2-40B4-BE49-F238E27FC236}">
                <a16:creationId xmlns:a16="http://schemas.microsoft.com/office/drawing/2014/main" id="{FEED3E79-8011-7881-0B18-BCBF04039041}"/>
              </a:ext>
            </a:extLst>
          </p:cNvPr>
          <p:cNvSpPr>
            <a:spLocks noGrp="1"/>
          </p:cNvSpPr>
          <p:nvPr>
            <p:ph idx="1"/>
          </p:nvPr>
        </p:nvSpPr>
        <p:spPr>
          <a:xfrm>
            <a:off x="613146" y="1965960"/>
            <a:ext cx="5491716" cy="4038600"/>
          </a:xfrm>
        </p:spPr>
        <p:txBody>
          <a:bodyPr>
            <a:normAutofit fontScale="25000" lnSpcReduction="20000"/>
          </a:bodyPr>
          <a:lstStyle/>
          <a:p>
            <a:pPr marL="45720" indent="0">
              <a:buNone/>
            </a:pPr>
            <a:r>
              <a:rPr lang="en-IN" sz="6400" b="1" dirty="0" err="1">
                <a:solidFill>
                  <a:schemeClr val="accent1">
                    <a:lumMod val="75000"/>
                  </a:schemeClr>
                </a:solidFill>
                <a:latin typeface="Courier New" panose="02070309020205020404" pitchFamily="49" charset="0"/>
                <a:cs typeface="Courier New" panose="02070309020205020404" pitchFamily="49" charset="0"/>
              </a:rPr>
              <a:t>Pygame.display</a:t>
            </a:r>
            <a:r>
              <a:rPr lang="en-IN" sz="6400" b="1" dirty="0">
                <a:solidFill>
                  <a:schemeClr val="accent1">
                    <a:lumMod val="75000"/>
                  </a:schemeClr>
                </a:solidFill>
                <a:latin typeface="Courier New" panose="02070309020205020404" pitchFamily="49" charset="0"/>
                <a:cs typeface="Courier New" panose="02070309020205020404" pitchFamily="49" charset="0"/>
              </a:rPr>
              <a:t>:</a:t>
            </a:r>
            <a:r>
              <a:rPr lang="en-IN" sz="6400" dirty="0">
                <a:solidFill>
                  <a:schemeClr val="accent1">
                    <a:lumMod val="75000"/>
                  </a:schemeClr>
                </a:solidFill>
                <a:latin typeface="Courier New" panose="02070309020205020404" pitchFamily="49" charset="0"/>
                <a:cs typeface="Courier New" panose="02070309020205020404" pitchFamily="49" charset="0"/>
              </a:rPr>
              <a:t>				</a:t>
            </a:r>
          </a:p>
          <a:p>
            <a:pPr lvl="3">
              <a:buFont typeface="Arial" panose="020B0604020202020204" pitchFamily="34" charset="0"/>
              <a:buChar char="•"/>
            </a:pPr>
            <a:r>
              <a:rPr lang="en-IN" sz="6400" dirty="0" err="1">
                <a:solidFill>
                  <a:schemeClr val="accent1">
                    <a:lumMod val="75000"/>
                  </a:schemeClr>
                </a:solidFill>
                <a:latin typeface="Courier New" panose="02070309020205020404" pitchFamily="49" charset="0"/>
                <a:cs typeface="Courier New" panose="02070309020205020404" pitchFamily="49" charset="0"/>
              </a:rPr>
              <a:t>Pygame.display.set_mode</a:t>
            </a:r>
            <a:r>
              <a:rPr lang="en-IN" sz="6400" dirty="0">
                <a:solidFill>
                  <a:schemeClr val="accent1">
                    <a:lumMod val="75000"/>
                  </a:schemeClr>
                </a:solidFill>
                <a:latin typeface="Courier New" panose="02070309020205020404" pitchFamily="49" charset="0"/>
                <a:cs typeface="Courier New" panose="02070309020205020404" pitchFamily="49" charset="0"/>
              </a:rPr>
              <a:t>()</a:t>
            </a:r>
          </a:p>
          <a:p>
            <a:pPr lvl="3">
              <a:buFont typeface="Arial" panose="020B0604020202020204" pitchFamily="34" charset="0"/>
              <a:buChar char="•"/>
            </a:pPr>
            <a:r>
              <a:rPr lang="en-IN" sz="6400" dirty="0" err="1">
                <a:solidFill>
                  <a:schemeClr val="accent1">
                    <a:lumMod val="75000"/>
                  </a:schemeClr>
                </a:solidFill>
                <a:latin typeface="Courier New" panose="02070309020205020404" pitchFamily="49" charset="0"/>
                <a:cs typeface="Courier New" panose="02070309020205020404" pitchFamily="49" charset="0"/>
              </a:rPr>
              <a:t>Pygame.display.set_caption</a:t>
            </a:r>
            <a:r>
              <a:rPr lang="en-IN" sz="6400" dirty="0">
                <a:solidFill>
                  <a:schemeClr val="accent1">
                    <a:lumMod val="75000"/>
                  </a:schemeClr>
                </a:solidFill>
                <a:latin typeface="Courier New" panose="02070309020205020404" pitchFamily="49" charset="0"/>
                <a:cs typeface="Courier New" panose="02070309020205020404" pitchFamily="49" charset="0"/>
              </a:rPr>
              <a:t>()</a:t>
            </a:r>
          </a:p>
          <a:p>
            <a:pPr lvl="3">
              <a:buFont typeface="Arial" panose="020B0604020202020204" pitchFamily="34" charset="0"/>
              <a:buChar char="•"/>
            </a:pPr>
            <a:r>
              <a:rPr lang="en-IN" sz="6400" dirty="0" err="1">
                <a:solidFill>
                  <a:schemeClr val="accent1">
                    <a:lumMod val="75000"/>
                  </a:schemeClr>
                </a:solidFill>
                <a:latin typeface="Courier New" panose="02070309020205020404" pitchFamily="49" charset="0"/>
                <a:cs typeface="Courier New" panose="02070309020205020404" pitchFamily="49" charset="0"/>
              </a:rPr>
              <a:t>Pygame.display.update</a:t>
            </a:r>
            <a:r>
              <a:rPr lang="en-IN" sz="6400" dirty="0">
                <a:solidFill>
                  <a:schemeClr val="accent1">
                    <a:lumMod val="75000"/>
                  </a:schemeClr>
                </a:solidFill>
                <a:latin typeface="Courier New" panose="02070309020205020404" pitchFamily="49" charset="0"/>
                <a:cs typeface="Courier New" panose="02070309020205020404" pitchFamily="49" charset="0"/>
              </a:rPr>
              <a:t>()</a:t>
            </a:r>
          </a:p>
          <a:p>
            <a:pPr marL="45720" indent="0">
              <a:buNone/>
            </a:pPr>
            <a:r>
              <a:rPr lang="en-IN" sz="6400" b="1" dirty="0" err="1">
                <a:solidFill>
                  <a:schemeClr val="accent1">
                    <a:lumMod val="75000"/>
                  </a:schemeClr>
                </a:solidFill>
                <a:latin typeface="Courier New" panose="02070309020205020404" pitchFamily="49" charset="0"/>
                <a:cs typeface="Courier New" panose="02070309020205020404" pitchFamily="49" charset="0"/>
              </a:rPr>
              <a:t>Pygame.image</a:t>
            </a:r>
            <a:r>
              <a:rPr lang="en-IN" sz="6400" b="1" dirty="0">
                <a:solidFill>
                  <a:schemeClr val="accent1">
                    <a:lumMod val="75000"/>
                  </a:schemeClr>
                </a:solidFill>
                <a:latin typeface="Courier New" panose="02070309020205020404" pitchFamily="49" charset="0"/>
                <a:cs typeface="Courier New" panose="02070309020205020404" pitchFamily="49" charset="0"/>
              </a:rPr>
              <a:t>:</a:t>
            </a:r>
          </a:p>
          <a:p>
            <a:pPr lvl="3"/>
            <a:r>
              <a:rPr lang="en-IN" sz="6400" dirty="0" err="1">
                <a:solidFill>
                  <a:schemeClr val="accent1">
                    <a:lumMod val="75000"/>
                  </a:schemeClr>
                </a:solidFill>
                <a:latin typeface="Courier New" panose="02070309020205020404" pitchFamily="49" charset="0"/>
                <a:cs typeface="Courier New" panose="02070309020205020404" pitchFamily="49" charset="0"/>
              </a:rPr>
              <a:t>Pygame.image.load</a:t>
            </a:r>
            <a:r>
              <a:rPr lang="en-IN" sz="6400" dirty="0">
                <a:solidFill>
                  <a:schemeClr val="accent1">
                    <a:lumMod val="75000"/>
                  </a:schemeClr>
                </a:solidFill>
                <a:latin typeface="Courier New" panose="02070309020205020404" pitchFamily="49" charset="0"/>
                <a:cs typeface="Courier New" panose="02070309020205020404" pitchFamily="49" charset="0"/>
              </a:rPr>
              <a:t>()</a:t>
            </a:r>
          </a:p>
          <a:p>
            <a:pPr lvl="3"/>
            <a:r>
              <a:rPr lang="en-IN" sz="6400" dirty="0" err="1">
                <a:solidFill>
                  <a:schemeClr val="accent1">
                    <a:lumMod val="75000"/>
                  </a:schemeClr>
                </a:solidFill>
                <a:latin typeface="Courier New" panose="02070309020205020404" pitchFamily="49" charset="0"/>
                <a:cs typeface="Courier New" panose="02070309020205020404" pitchFamily="49" charset="0"/>
              </a:rPr>
              <a:t>Pygame.Surface.surface.convert_alpha</a:t>
            </a:r>
            <a:r>
              <a:rPr lang="en-IN" sz="6400" dirty="0">
                <a:solidFill>
                  <a:schemeClr val="accent1">
                    <a:lumMod val="75000"/>
                  </a:schemeClr>
                </a:solidFill>
                <a:latin typeface="Courier New" panose="02070309020205020404" pitchFamily="49" charset="0"/>
                <a:cs typeface="Courier New" panose="02070309020205020404" pitchFamily="49" charset="0"/>
              </a:rPr>
              <a:t>()</a:t>
            </a:r>
          </a:p>
          <a:p>
            <a:pPr marL="45720" indent="0">
              <a:buNone/>
            </a:pPr>
            <a:r>
              <a:rPr lang="en-IN" sz="6400" b="1" dirty="0" err="1">
                <a:solidFill>
                  <a:schemeClr val="accent1">
                    <a:lumMod val="75000"/>
                  </a:schemeClr>
                </a:solidFill>
                <a:latin typeface="Courier New" panose="02070309020205020404" pitchFamily="49" charset="0"/>
                <a:cs typeface="Courier New" panose="02070309020205020404" pitchFamily="49" charset="0"/>
              </a:rPr>
              <a:t>Pygame.font</a:t>
            </a:r>
            <a:r>
              <a:rPr lang="en-IN" sz="6400" b="1" dirty="0">
                <a:solidFill>
                  <a:schemeClr val="accent1">
                    <a:lumMod val="75000"/>
                  </a:schemeClr>
                </a:solidFill>
                <a:latin typeface="Courier New" panose="02070309020205020404" pitchFamily="49" charset="0"/>
                <a:cs typeface="Courier New" panose="02070309020205020404" pitchFamily="49" charset="0"/>
              </a:rPr>
              <a:t>:</a:t>
            </a:r>
          </a:p>
          <a:p>
            <a:pPr lvl="3"/>
            <a:r>
              <a:rPr lang="en-IN" sz="6400" dirty="0" err="1">
                <a:solidFill>
                  <a:schemeClr val="accent1">
                    <a:lumMod val="75000"/>
                  </a:schemeClr>
                </a:solidFill>
                <a:latin typeface="Courier New" panose="02070309020205020404" pitchFamily="49" charset="0"/>
                <a:cs typeface="Courier New" panose="02070309020205020404" pitchFamily="49" charset="0"/>
              </a:rPr>
              <a:t>Pygame.font.Font</a:t>
            </a:r>
            <a:r>
              <a:rPr lang="en-IN" sz="6400" dirty="0">
                <a:solidFill>
                  <a:schemeClr val="accent1">
                    <a:lumMod val="75000"/>
                  </a:schemeClr>
                </a:solidFill>
                <a:latin typeface="Courier New" panose="02070309020205020404" pitchFamily="49" charset="0"/>
                <a:cs typeface="Courier New" panose="02070309020205020404" pitchFamily="49" charset="0"/>
              </a:rPr>
              <a:t>() #class</a:t>
            </a:r>
          </a:p>
          <a:p>
            <a:pPr lvl="3"/>
            <a:r>
              <a:rPr lang="en-IN" sz="6400" dirty="0" err="1">
                <a:solidFill>
                  <a:schemeClr val="accent1">
                    <a:lumMod val="75000"/>
                  </a:schemeClr>
                </a:solidFill>
                <a:latin typeface="Courier New" panose="02070309020205020404" pitchFamily="49" charset="0"/>
                <a:cs typeface="Courier New" panose="02070309020205020404" pitchFamily="49" charset="0"/>
              </a:rPr>
              <a:t>Pygame.font.Font.render</a:t>
            </a:r>
            <a:r>
              <a:rPr lang="en-IN" sz="6400" dirty="0">
                <a:solidFill>
                  <a:schemeClr val="accent1">
                    <a:lumMod val="75000"/>
                  </a:schemeClr>
                </a:solidFill>
                <a:latin typeface="Courier New" panose="02070309020205020404" pitchFamily="49" charset="0"/>
                <a:cs typeface="Courier New" panose="02070309020205020404" pitchFamily="49" charset="0"/>
              </a:rPr>
              <a:t>()</a:t>
            </a:r>
          </a:p>
          <a:p>
            <a:pPr marL="45720" indent="0">
              <a:buNone/>
            </a:pPr>
            <a:r>
              <a:rPr lang="en-IN" sz="6400" b="1" dirty="0" err="1">
                <a:solidFill>
                  <a:schemeClr val="accent1">
                    <a:lumMod val="75000"/>
                  </a:schemeClr>
                </a:solidFill>
                <a:latin typeface="Courier New" panose="02070309020205020404" pitchFamily="49" charset="0"/>
                <a:cs typeface="Courier New" panose="02070309020205020404" pitchFamily="49" charset="0"/>
              </a:rPr>
              <a:t>Pygame.time</a:t>
            </a:r>
            <a:r>
              <a:rPr lang="en-IN" sz="6400" b="1" dirty="0">
                <a:solidFill>
                  <a:schemeClr val="accent1">
                    <a:lumMod val="75000"/>
                  </a:schemeClr>
                </a:solidFill>
                <a:latin typeface="Courier New" panose="02070309020205020404" pitchFamily="49" charset="0"/>
                <a:cs typeface="Courier New" panose="02070309020205020404" pitchFamily="49" charset="0"/>
              </a:rPr>
              <a:t>:</a:t>
            </a:r>
          </a:p>
          <a:p>
            <a:pPr lvl="3"/>
            <a:r>
              <a:rPr lang="en-IN" sz="6400" dirty="0" err="1">
                <a:solidFill>
                  <a:schemeClr val="accent1">
                    <a:lumMod val="75000"/>
                  </a:schemeClr>
                </a:solidFill>
                <a:latin typeface="Courier New" panose="02070309020205020404" pitchFamily="49" charset="0"/>
                <a:cs typeface="Courier New" panose="02070309020205020404" pitchFamily="49" charset="0"/>
              </a:rPr>
              <a:t>Pygame.time.Clock</a:t>
            </a:r>
            <a:r>
              <a:rPr lang="en-IN" sz="6400" dirty="0">
                <a:solidFill>
                  <a:schemeClr val="accent1">
                    <a:lumMod val="75000"/>
                  </a:schemeClr>
                </a:solidFill>
                <a:latin typeface="Courier New" panose="02070309020205020404" pitchFamily="49" charset="0"/>
                <a:cs typeface="Courier New" panose="02070309020205020404" pitchFamily="49" charset="0"/>
              </a:rPr>
              <a:t>() #class</a:t>
            </a:r>
          </a:p>
          <a:p>
            <a:pPr lvl="3"/>
            <a:r>
              <a:rPr lang="en-IN" sz="6400" dirty="0" err="1">
                <a:solidFill>
                  <a:schemeClr val="accent1">
                    <a:lumMod val="75000"/>
                  </a:schemeClr>
                </a:solidFill>
                <a:latin typeface="Courier New" panose="02070309020205020404" pitchFamily="49" charset="0"/>
                <a:cs typeface="Courier New" panose="02070309020205020404" pitchFamily="49" charset="0"/>
              </a:rPr>
              <a:t>Pygame.time.Clock.tick</a:t>
            </a:r>
            <a:r>
              <a:rPr lang="en-IN" sz="6400" dirty="0">
                <a:solidFill>
                  <a:schemeClr val="accent1">
                    <a:lumMod val="75000"/>
                  </a:schemeClr>
                </a:solidFill>
                <a:latin typeface="Courier New" panose="02070309020205020404" pitchFamily="49" charset="0"/>
                <a:cs typeface="Courier New" panose="02070309020205020404" pitchFamily="49" charset="0"/>
              </a:rPr>
              <a:t>()</a:t>
            </a:r>
          </a:p>
          <a:p>
            <a:pPr lvl="3"/>
            <a:r>
              <a:rPr lang="en-IN" sz="6400" dirty="0" err="1">
                <a:solidFill>
                  <a:schemeClr val="accent1">
                    <a:lumMod val="75000"/>
                  </a:schemeClr>
                </a:solidFill>
                <a:latin typeface="Courier New" panose="02070309020205020404" pitchFamily="49" charset="0"/>
                <a:cs typeface="Courier New" panose="02070309020205020404" pitchFamily="49" charset="0"/>
              </a:rPr>
              <a:t>Pygame.time.set_timer</a:t>
            </a:r>
            <a:r>
              <a:rPr lang="en-IN" sz="6400" dirty="0">
                <a:solidFill>
                  <a:schemeClr val="accent1">
                    <a:lumMod val="75000"/>
                  </a:schemeClr>
                </a:solidFill>
                <a:latin typeface="Courier New" panose="02070309020205020404" pitchFamily="49" charset="0"/>
                <a:cs typeface="Courier New" panose="02070309020205020404" pitchFamily="49" charset="0"/>
              </a:rPr>
              <a:t>()</a:t>
            </a:r>
          </a:p>
          <a:p>
            <a:endParaRPr lang="en-IN" sz="20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F08C7E3E-FDE4-F7DE-8309-05EB61A07FC0}"/>
              </a:ext>
            </a:extLst>
          </p:cNvPr>
          <p:cNvSpPr txBox="1"/>
          <p:nvPr/>
        </p:nvSpPr>
        <p:spPr>
          <a:xfrm>
            <a:off x="6149036" y="1921581"/>
            <a:ext cx="5348175" cy="5478423"/>
          </a:xfrm>
          <a:prstGeom prst="rect">
            <a:avLst/>
          </a:prstGeom>
          <a:noFill/>
        </p:spPr>
        <p:txBody>
          <a:bodyPr wrap="square" rtlCol="0">
            <a:spAutoFit/>
          </a:bodyPr>
          <a:lstStyle/>
          <a:p>
            <a:r>
              <a:rPr lang="en-IN" sz="1600" b="1" dirty="0" err="1">
                <a:solidFill>
                  <a:schemeClr val="accent1">
                    <a:lumMod val="75000"/>
                  </a:schemeClr>
                </a:solidFill>
                <a:latin typeface="Courier New" panose="02070309020205020404" pitchFamily="49" charset="0"/>
                <a:cs typeface="Courier New" panose="02070309020205020404" pitchFamily="49" charset="0"/>
              </a:rPr>
              <a:t>Pygame.mixer</a:t>
            </a:r>
            <a:r>
              <a:rPr lang="en-IN" sz="1600" b="1" dirty="0"/>
              <a:t>:</a:t>
            </a:r>
          </a:p>
          <a:p>
            <a:pPr marL="1200150" lvl="2" indent="-285750">
              <a:buFont typeface="Arial" panose="020B0604020202020204" pitchFamily="34" charset="0"/>
              <a:buChar char="•"/>
            </a:pPr>
            <a:r>
              <a:rPr lang="en-IN" sz="1600" dirty="0" err="1">
                <a:solidFill>
                  <a:schemeClr val="accent1">
                    <a:lumMod val="75000"/>
                  </a:schemeClr>
                </a:solidFill>
                <a:latin typeface="Courier New" panose="02070309020205020404" pitchFamily="49" charset="0"/>
                <a:cs typeface="Courier New" panose="02070309020205020404" pitchFamily="49" charset="0"/>
              </a:rPr>
              <a:t>Pygame.mixer.Sound</a:t>
            </a:r>
            <a:r>
              <a:rPr lang="en-IN" sz="1600" dirty="0">
                <a:solidFill>
                  <a:schemeClr val="accent1">
                    <a:lumMod val="75000"/>
                  </a:schemeClr>
                </a:solidFill>
                <a:latin typeface="Courier New" panose="02070309020205020404" pitchFamily="49" charset="0"/>
                <a:cs typeface="Courier New" panose="02070309020205020404" pitchFamily="49" charset="0"/>
              </a:rPr>
              <a:t>() #class</a:t>
            </a:r>
          </a:p>
          <a:p>
            <a:pPr marL="1200150" lvl="2" indent="-285750">
              <a:buFont typeface="Arial" panose="020B0604020202020204" pitchFamily="34" charset="0"/>
              <a:buChar char="•"/>
            </a:pPr>
            <a:r>
              <a:rPr lang="en-IN" sz="1600" dirty="0" err="1">
                <a:solidFill>
                  <a:schemeClr val="accent1">
                    <a:lumMod val="75000"/>
                  </a:schemeClr>
                </a:solidFill>
                <a:latin typeface="Courier New" panose="02070309020205020404" pitchFamily="49" charset="0"/>
                <a:cs typeface="Courier New" panose="02070309020205020404" pitchFamily="49" charset="0"/>
              </a:rPr>
              <a:t>Pygame.mixer.Sound.play</a:t>
            </a:r>
            <a:r>
              <a:rPr lang="en-IN" sz="1600" dirty="0">
                <a:solidFill>
                  <a:schemeClr val="accent1">
                    <a:lumMod val="75000"/>
                  </a:schemeClr>
                </a:solidFill>
                <a:latin typeface="Courier New" panose="02070309020205020404" pitchFamily="49" charset="0"/>
                <a:cs typeface="Courier New" panose="02070309020205020404" pitchFamily="49" charset="0"/>
              </a:rPr>
              <a:t>()</a:t>
            </a:r>
          </a:p>
          <a:p>
            <a:pPr marL="1200150" lvl="2" indent="-285750">
              <a:buFont typeface="Arial" panose="020B0604020202020204" pitchFamily="34" charset="0"/>
              <a:buChar char="•"/>
            </a:pPr>
            <a:r>
              <a:rPr lang="en-IN" sz="1600" dirty="0" err="1">
                <a:solidFill>
                  <a:schemeClr val="accent1">
                    <a:lumMod val="75000"/>
                  </a:schemeClr>
                </a:solidFill>
                <a:latin typeface="Courier New" panose="02070309020205020404" pitchFamily="49" charset="0"/>
                <a:cs typeface="Courier New" panose="02070309020205020404" pitchFamily="49" charset="0"/>
              </a:rPr>
              <a:t>Pygame.mixer.Sound.stop</a:t>
            </a:r>
            <a:r>
              <a:rPr lang="en-IN" sz="1600" dirty="0">
                <a:solidFill>
                  <a:schemeClr val="accent1">
                    <a:lumMod val="75000"/>
                  </a:schemeClr>
                </a:solidFill>
                <a:latin typeface="Courier New" panose="02070309020205020404" pitchFamily="49" charset="0"/>
                <a:cs typeface="Courier New" panose="02070309020205020404" pitchFamily="49" charset="0"/>
              </a:rPr>
              <a:t>()</a:t>
            </a:r>
          </a:p>
          <a:p>
            <a:endParaRPr lang="en-IN" dirty="0">
              <a:solidFill>
                <a:schemeClr val="accent1">
                  <a:lumMod val="75000"/>
                </a:schemeClr>
              </a:solidFill>
              <a:latin typeface="Courier New" panose="02070309020205020404" pitchFamily="49" charset="0"/>
              <a:cs typeface="Courier New" panose="02070309020205020404" pitchFamily="49" charset="0"/>
            </a:endParaRPr>
          </a:p>
          <a:p>
            <a:r>
              <a:rPr lang="en-IN" sz="1600" b="1" dirty="0" err="1">
                <a:solidFill>
                  <a:schemeClr val="accent1">
                    <a:lumMod val="75000"/>
                  </a:schemeClr>
                </a:solidFill>
                <a:latin typeface="Courier New" panose="02070309020205020404" pitchFamily="49" charset="0"/>
                <a:cs typeface="Courier New" panose="02070309020205020404" pitchFamily="49" charset="0"/>
              </a:rPr>
              <a:t>Pygame.rect</a:t>
            </a:r>
            <a:r>
              <a:rPr lang="en-IN" sz="1600" b="1" dirty="0">
                <a:solidFill>
                  <a:schemeClr val="accent1">
                    <a:lumMod val="75000"/>
                  </a:schemeClr>
                </a:solidFill>
                <a:latin typeface="Courier New" panose="02070309020205020404" pitchFamily="49" charset="0"/>
                <a:cs typeface="Courier New" panose="02070309020205020404" pitchFamily="49" charset="0"/>
              </a:rPr>
              <a:t>:</a:t>
            </a:r>
          </a:p>
          <a:p>
            <a:pPr marL="1200150" lvl="2" indent="-285750">
              <a:buFont typeface="Arial" panose="020B0604020202020204" pitchFamily="34" charset="0"/>
              <a:buChar char="•"/>
            </a:pPr>
            <a:r>
              <a:rPr lang="en-IN" sz="1600" dirty="0" err="1">
                <a:solidFill>
                  <a:schemeClr val="accent1">
                    <a:lumMod val="75000"/>
                  </a:schemeClr>
                </a:solidFill>
                <a:latin typeface="Courier New" panose="02070309020205020404" pitchFamily="49" charset="0"/>
                <a:cs typeface="Courier New" panose="02070309020205020404" pitchFamily="49" charset="0"/>
              </a:rPr>
              <a:t>Pygame.rect.Rect</a:t>
            </a:r>
            <a:r>
              <a:rPr lang="en-IN" sz="1600" dirty="0">
                <a:solidFill>
                  <a:schemeClr val="accent1">
                    <a:lumMod val="75000"/>
                  </a:schemeClr>
                </a:solidFill>
                <a:latin typeface="Courier New" panose="02070309020205020404" pitchFamily="49" charset="0"/>
                <a:cs typeface="Courier New" panose="02070309020205020404" pitchFamily="49" charset="0"/>
              </a:rPr>
              <a:t>() #class</a:t>
            </a:r>
          </a:p>
          <a:p>
            <a:endParaRPr lang="en-IN" sz="1600" dirty="0">
              <a:solidFill>
                <a:schemeClr val="accent1">
                  <a:lumMod val="75000"/>
                </a:schemeClr>
              </a:solidFill>
              <a:latin typeface="Courier New" panose="02070309020205020404" pitchFamily="49" charset="0"/>
              <a:cs typeface="Courier New" panose="02070309020205020404" pitchFamily="49" charset="0"/>
            </a:endParaRPr>
          </a:p>
          <a:p>
            <a:r>
              <a:rPr lang="en-IN" sz="1600" b="1" dirty="0">
                <a:solidFill>
                  <a:schemeClr val="accent1">
                    <a:lumMod val="75000"/>
                  </a:schemeClr>
                </a:solidFill>
                <a:latin typeface="Courier New" panose="02070309020205020404" pitchFamily="49" charset="0"/>
                <a:cs typeface="Courier New" panose="02070309020205020404" pitchFamily="49" charset="0"/>
              </a:rPr>
              <a:t>Other methods, classes and attributes used in our game:</a:t>
            </a:r>
          </a:p>
          <a:p>
            <a:endParaRPr lang="en-IN" sz="1600" dirty="0">
              <a:solidFill>
                <a:schemeClr val="accent1">
                  <a:lumMod val="75000"/>
                </a:schemeClr>
              </a:solidFill>
              <a:latin typeface="Courier New" panose="02070309020205020404" pitchFamily="49" charset="0"/>
              <a:cs typeface="Courier New" panose="02070309020205020404" pitchFamily="49" charset="0"/>
            </a:endParaRPr>
          </a:p>
          <a:p>
            <a:pPr marL="1200150" lvl="2" indent="-285750">
              <a:buFont typeface="Arial" panose="020B0604020202020204" pitchFamily="34" charset="0"/>
              <a:buChar char="•"/>
            </a:pPr>
            <a:r>
              <a:rPr lang="en-IN" sz="1600" dirty="0" err="1">
                <a:solidFill>
                  <a:schemeClr val="accent1">
                    <a:lumMod val="75000"/>
                  </a:schemeClr>
                </a:solidFill>
                <a:latin typeface="Courier New" panose="02070309020205020404" pitchFamily="49" charset="0"/>
                <a:cs typeface="Courier New" panose="02070309020205020404" pitchFamily="49" charset="0"/>
              </a:rPr>
              <a:t>Pygame.Surface.surface.blit</a:t>
            </a:r>
            <a:r>
              <a:rPr lang="en-IN" sz="1600" dirty="0">
                <a:solidFill>
                  <a:schemeClr val="accent1">
                    <a:lumMod val="75000"/>
                  </a:schemeClr>
                </a:solidFill>
                <a:latin typeface="Courier New" panose="02070309020205020404" pitchFamily="49" charset="0"/>
                <a:cs typeface="Courier New" panose="02070309020205020404" pitchFamily="49" charset="0"/>
              </a:rPr>
              <a:t>()</a:t>
            </a:r>
          </a:p>
          <a:p>
            <a:pPr marL="1200150" lvl="2" indent="-285750">
              <a:buFont typeface="Arial" panose="020B0604020202020204" pitchFamily="34" charset="0"/>
              <a:buChar char="•"/>
            </a:pPr>
            <a:r>
              <a:rPr lang="en-IN" sz="1600" dirty="0" err="1">
                <a:solidFill>
                  <a:schemeClr val="accent1">
                    <a:lumMod val="75000"/>
                  </a:schemeClr>
                </a:solidFill>
                <a:latin typeface="Courier New" panose="02070309020205020404" pitchFamily="49" charset="0"/>
                <a:cs typeface="Courier New" panose="02070309020205020404" pitchFamily="49" charset="0"/>
              </a:rPr>
              <a:t>Pygame.event.get</a:t>
            </a:r>
            <a:r>
              <a:rPr lang="en-IN" sz="1600" dirty="0">
                <a:solidFill>
                  <a:schemeClr val="accent1">
                    <a:lumMod val="75000"/>
                  </a:schemeClr>
                </a:solidFill>
                <a:latin typeface="Courier New" panose="02070309020205020404" pitchFamily="49" charset="0"/>
                <a:cs typeface="Courier New" panose="02070309020205020404" pitchFamily="49" charset="0"/>
              </a:rPr>
              <a:t>()</a:t>
            </a:r>
          </a:p>
          <a:p>
            <a:pPr marL="1200150" lvl="2" indent="-285750">
              <a:buFont typeface="Arial" panose="020B0604020202020204" pitchFamily="34" charset="0"/>
              <a:buChar char="•"/>
            </a:pPr>
            <a:r>
              <a:rPr lang="en-IN" sz="1600" dirty="0" err="1">
                <a:solidFill>
                  <a:schemeClr val="accent1">
                    <a:lumMod val="75000"/>
                  </a:schemeClr>
                </a:solidFill>
                <a:latin typeface="Courier New" panose="02070309020205020404" pitchFamily="49" charset="0"/>
                <a:cs typeface="Courier New" panose="02070309020205020404" pitchFamily="49" charset="0"/>
              </a:rPr>
              <a:t>Pygame.event.type</a:t>
            </a:r>
            <a:r>
              <a:rPr lang="en-IN" sz="1600" dirty="0">
                <a:solidFill>
                  <a:schemeClr val="accent1">
                    <a:lumMod val="75000"/>
                  </a:schemeClr>
                </a:solidFill>
                <a:latin typeface="Courier New" panose="02070309020205020404" pitchFamily="49" charset="0"/>
                <a:cs typeface="Courier New" panose="02070309020205020404" pitchFamily="49" charset="0"/>
              </a:rPr>
              <a:t> and </a:t>
            </a:r>
            <a:r>
              <a:rPr lang="en-IN" sz="1600" dirty="0" err="1">
                <a:solidFill>
                  <a:schemeClr val="accent1">
                    <a:lumMod val="75000"/>
                  </a:schemeClr>
                </a:solidFill>
                <a:latin typeface="Courier New" panose="02070309020205020404" pitchFamily="49" charset="0"/>
                <a:cs typeface="Courier New" panose="02070309020205020404" pitchFamily="49" charset="0"/>
              </a:rPr>
              <a:t>pygame.event.key</a:t>
            </a:r>
            <a:endParaRPr lang="en-IN" sz="1600" dirty="0">
              <a:solidFill>
                <a:schemeClr val="accent1">
                  <a:lumMod val="75000"/>
                </a:schemeClr>
              </a:solidFill>
              <a:latin typeface="Courier New" panose="02070309020205020404" pitchFamily="49" charset="0"/>
              <a:cs typeface="Courier New" panose="02070309020205020404" pitchFamily="49" charset="0"/>
            </a:endParaRPr>
          </a:p>
          <a:p>
            <a:pPr marL="1200150" lvl="2" indent="-285750">
              <a:buFont typeface="Arial" panose="020B0604020202020204" pitchFamily="34" charset="0"/>
              <a:buChar char="•"/>
            </a:pPr>
            <a:r>
              <a:rPr lang="en-IN" sz="1600" dirty="0" err="1">
                <a:solidFill>
                  <a:schemeClr val="accent1">
                    <a:lumMod val="75000"/>
                  </a:schemeClr>
                </a:solidFill>
                <a:latin typeface="Courier New" panose="02070309020205020404" pitchFamily="49" charset="0"/>
                <a:cs typeface="Courier New" panose="02070309020205020404" pitchFamily="49" charset="0"/>
              </a:rPr>
              <a:t>Pygame.Surface.surface.get_rect</a:t>
            </a:r>
            <a:r>
              <a:rPr lang="en-IN" sz="1600" dirty="0">
                <a:solidFill>
                  <a:schemeClr val="accent1">
                    <a:lumMod val="75000"/>
                  </a:schemeClr>
                </a:solidFill>
                <a:latin typeface="Courier New" panose="02070309020205020404" pitchFamily="49" charset="0"/>
                <a:cs typeface="Courier New" panose="02070309020205020404" pitchFamily="49" charset="0"/>
              </a:rPr>
              <a:t>()</a:t>
            </a:r>
          </a:p>
          <a:p>
            <a:pPr marL="1200150" lvl="2" indent="-285750">
              <a:buFont typeface="Arial" panose="020B0604020202020204" pitchFamily="34" charset="0"/>
              <a:buChar char="•"/>
            </a:pPr>
            <a:endParaRPr lang="en-IN" dirty="0">
              <a:solidFill>
                <a:schemeClr val="accent1">
                  <a:lumMod val="75000"/>
                </a:schemeClr>
              </a:solidFill>
              <a:latin typeface="Courier New" panose="02070309020205020404" pitchFamily="49" charset="0"/>
              <a:cs typeface="Courier New" panose="02070309020205020404" pitchFamily="49" charset="0"/>
            </a:endParaRPr>
          </a:p>
          <a:p>
            <a:pPr marL="1200150" lvl="2" indent="-285750">
              <a:buFont typeface="Arial" panose="020B0604020202020204" pitchFamily="34" charset="0"/>
              <a:buChar char="•"/>
            </a:pPr>
            <a:endParaRPr lang="en-IN" dirty="0">
              <a:solidFill>
                <a:schemeClr val="accent1">
                  <a:lumMod val="75000"/>
                </a:schemeClr>
              </a:solidFill>
              <a:latin typeface="Courier New" panose="02070309020205020404" pitchFamily="49" charset="0"/>
              <a:cs typeface="Courier New" panose="02070309020205020404" pitchFamily="49" charset="0"/>
            </a:endParaRPr>
          </a:p>
          <a:p>
            <a:pPr marL="1200150" lvl="2" indent="-285750">
              <a:buFont typeface="Arial" panose="020B0604020202020204" pitchFamily="34" charset="0"/>
              <a:buChar char="•"/>
            </a:pPr>
            <a:endParaRPr lang="en-IN" dirty="0">
              <a:solidFill>
                <a:schemeClr val="accent1">
                  <a:lumMod val="75000"/>
                </a:schemeClr>
              </a:solidFill>
              <a:latin typeface="Courier New" panose="02070309020205020404" pitchFamily="49" charset="0"/>
              <a:cs typeface="Courier New" panose="02070309020205020404" pitchFamily="49" charset="0"/>
            </a:endParaRPr>
          </a:p>
          <a:p>
            <a:endParaRPr lang="en-IN" dirty="0"/>
          </a:p>
        </p:txBody>
      </p:sp>
    </p:spTree>
    <p:extLst>
      <p:ext uri="{BB962C8B-B14F-4D97-AF65-F5344CB8AC3E}">
        <p14:creationId xmlns:p14="http://schemas.microsoft.com/office/powerpoint/2010/main" val="1111810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FB67C9-8E36-4CB9-ECDE-60CE7E29D343}"/>
              </a:ext>
            </a:extLst>
          </p:cNvPr>
          <p:cNvSpPr>
            <a:spLocks noGrp="1"/>
          </p:cNvSpPr>
          <p:nvPr>
            <p:ph type="title"/>
          </p:nvPr>
        </p:nvSpPr>
        <p:spPr/>
        <p:txBody>
          <a:bodyPr/>
          <a:lstStyle/>
          <a:p>
            <a:r>
              <a:rPr lang="en-IN" dirty="0"/>
              <a:t>TEAM MEMBERS</a:t>
            </a:r>
          </a:p>
        </p:txBody>
      </p:sp>
      <p:sp>
        <p:nvSpPr>
          <p:cNvPr id="6" name="Content Placeholder 5">
            <a:extLst>
              <a:ext uri="{FF2B5EF4-FFF2-40B4-BE49-F238E27FC236}">
                <a16:creationId xmlns:a16="http://schemas.microsoft.com/office/drawing/2014/main" id="{9EF21D97-5359-0097-996C-234F1D8FC081}"/>
              </a:ext>
            </a:extLst>
          </p:cNvPr>
          <p:cNvSpPr>
            <a:spLocks noGrp="1"/>
          </p:cNvSpPr>
          <p:nvPr>
            <p:ph idx="1"/>
          </p:nvPr>
        </p:nvSpPr>
        <p:spPr/>
        <p:txBody>
          <a:bodyPr/>
          <a:lstStyle/>
          <a:p>
            <a:r>
              <a:rPr lang="en-IN" dirty="0"/>
              <a:t>Naren Karthikeyan B (2022506133)</a:t>
            </a:r>
          </a:p>
          <a:p>
            <a:r>
              <a:rPr lang="en-IN" dirty="0"/>
              <a:t>Ravishankar S (2022506110)</a:t>
            </a:r>
          </a:p>
          <a:p>
            <a:r>
              <a:rPr lang="en-IN" dirty="0"/>
              <a:t>Anselm Flavian P (2022506101)</a:t>
            </a:r>
          </a:p>
          <a:p>
            <a:r>
              <a:rPr lang="en-IN" dirty="0"/>
              <a:t>Tamil Selvan V (2022506070)</a:t>
            </a:r>
          </a:p>
          <a:p>
            <a:r>
              <a:rPr lang="en-IN" dirty="0"/>
              <a:t>Nelson Bharathi A (202250608_)</a:t>
            </a:r>
          </a:p>
        </p:txBody>
      </p:sp>
      <p:pic>
        <p:nvPicPr>
          <p:cNvPr id="8" name="Picture 7">
            <a:extLst>
              <a:ext uri="{FF2B5EF4-FFF2-40B4-BE49-F238E27FC236}">
                <a16:creationId xmlns:a16="http://schemas.microsoft.com/office/drawing/2014/main" id="{F52FF70A-44F2-8A8F-F830-E7A3CAF46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743" y="2128157"/>
            <a:ext cx="4027713" cy="3102429"/>
          </a:xfrm>
          <a:prstGeom prst="rect">
            <a:avLst/>
          </a:prstGeom>
        </p:spPr>
      </p:pic>
    </p:spTree>
    <p:extLst>
      <p:ext uri="{BB962C8B-B14F-4D97-AF65-F5344CB8AC3E}">
        <p14:creationId xmlns:p14="http://schemas.microsoft.com/office/powerpoint/2010/main" val="108209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3D2BC9-0906-0BBA-62A4-F6E693A56618}"/>
              </a:ext>
            </a:extLst>
          </p:cNvPr>
          <p:cNvSpPr>
            <a:spLocks noGrp="1"/>
          </p:cNvSpPr>
          <p:nvPr>
            <p:ph type="title"/>
          </p:nvPr>
        </p:nvSpPr>
        <p:spPr/>
        <p:txBody>
          <a:bodyPr/>
          <a:lstStyle/>
          <a:p>
            <a:r>
              <a:rPr lang="en-US" dirty="0" err="1"/>
              <a:t>Pygame.display</a:t>
            </a:r>
            <a:r>
              <a:rPr lang="en-US" dirty="0"/>
              <a:t>		</a:t>
            </a:r>
            <a:r>
              <a:rPr lang="en-US" dirty="0" err="1"/>
              <a:t>Pygame.image</a:t>
            </a:r>
            <a:endParaRPr lang="en-IN" dirty="0"/>
          </a:p>
        </p:txBody>
      </p:sp>
      <p:sp>
        <p:nvSpPr>
          <p:cNvPr id="3" name="Content Placeholder 2">
            <a:extLst>
              <a:ext uri="{FF2B5EF4-FFF2-40B4-BE49-F238E27FC236}">
                <a16:creationId xmlns:a16="http://schemas.microsoft.com/office/drawing/2014/main" id="{249A3CDF-FBD1-88C1-5252-41EC445CDB72}"/>
              </a:ext>
            </a:extLst>
          </p:cNvPr>
          <p:cNvSpPr>
            <a:spLocks noGrp="1"/>
          </p:cNvSpPr>
          <p:nvPr>
            <p:ph sz="half" idx="1"/>
          </p:nvPr>
        </p:nvSpPr>
        <p:spPr/>
        <p:txBody>
          <a:bodyPr>
            <a:normAutofit/>
          </a:bodyPr>
          <a:lstStyle/>
          <a:p>
            <a:r>
              <a:rPr lang="en-US" sz="2000" dirty="0" err="1"/>
              <a:t>Pygame</a:t>
            </a:r>
            <a:r>
              <a:rPr lang="en-US" sz="2000" dirty="0"/>
              <a:t> is a Python library used for creating video games. Here are some key elements in </a:t>
            </a:r>
            <a:r>
              <a:rPr lang="en-US" sz="2000" dirty="0" err="1"/>
              <a:t>Pygame</a:t>
            </a:r>
            <a:r>
              <a:rPr lang="en-US" sz="2000" dirty="0"/>
              <a:t>.</a:t>
            </a:r>
          </a:p>
          <a:p>
            <a:r>
              <a:rPr lang="en-US" sz="2000" dirty="0" err="1">
                <a:latin typeface="Courier New" panose="02070309020205020404" pitchFamily="49" charset="0"/>
                <a:cs typeface="Courier New" panose="02070309020205020404" pitchFamily="49" charset="0"/>
              </a:rPr>
              <a:t>Pygame.display</a:t>
            </a:r>
            <a:r>
              <a:rPr lang="en-US" sz="2000" dirty="0"/>
              <a:t>: Used for creating and managing windows.</a:t>
            </a:r>
          </a:p>
          <a:p>
            <a:r>
              <a:rPr lang="en-US" sz="2000" dirty="0" err="1">
                <a:latin typeface="Courier New" panose="02070309020205020404" pitchFamily="49" charset="0"/>
                <a:cs typeface="Courier New" panose="02070309020205020404" pitchFamily="49" charset="0"/>
              </a:rPr>
              <a:t>Pygame.display.set_mode</a:t>
            </a:r>
            <a:r>
              <a:rPr lang="en-US" sz="2000" dirty="0">
                <a:latin typeface="Courier New" panose="02070309020205020404" pitchFamily="49" charset="0"/>
                <a:cs typeface="Courier New" panose="02070309020205020404" pitchFamily="49" charset="0"/>
              </a:rPr>
              <a:t>() </a:t>
            </a:r>
            <a:r>
              <a:rPr lang="en-US" sz="2000" dirty="0"/>
              <a:t>sets the size of the window</a:t>
            </a:r>
          </a:p>
          <a:p>
            <a:r>
              <a:rPr lang="en-US" sz="2000" dirty="0" err="1">
                <a:latin typeface="Courier New" panose="02070309020205020404" pitchFamily="49" charset="0"/>
                <a:cs typeface="Courier New" panose="02070309020205020404" pitchFamily="49" charset="0"/>
              </a:rPr>
              <a:t>Pygame.display.set_caption</a:t>
            </a:r>
            <a:r>
              <a:rPr lang="en-US" sz="2000" dirty="0">
                <a:latin typeface="Courier New" panose="02070309020205020404" pitchFamily="49" charset="0"/>
                <a:cs typeface="Courier New" panose="02070309020205020404" pitchFamily="49" charset="0"/>
              </a:rPr>
              <a:t>() </a:t>
            </a:r>
            <a:r>
              <a:rPr lang="en-US" sz="2000" dirty="0"/>
              <a:t>sets the window title</a:t>
            </a:r>
          </a:p>
          <a:p>
            <a:r>
              <a:rPr lang="en-US" sz="2000" dirty="0" err="1"/>
              <a:t>Pygame.display.update</a:t>
            </a:r>
            <a:r>
              <a:rPr lang="en-US" sz="2000" dirty="0"/>
              <a:t>() updates the screen.</a:t>
            </a:r>
          </a:p>
          <a:p>
            <a:endParaRPr lang="en-US" dirty="0"/>
          </a:p>
          <a:p>
            <a:endParaRPr lang="en-IN" dirty="0"/>
          </a:p>
        </p:txBody>
      </p:sp>
      <p:sp>
        <p:nvSpPr>
          <p:cNvPr id="6" name="Content Placeholder 5">
            <a:extLst>
              <a:ext uri="{FF2B5EF4-FFF2-40B4-BE49-F238E27FC236}">
                <a16:creationId xmlns:a16="http://schemas.microsoft.com/office/drawing/2014/main" id="{16EFE50C-D9C4-A6D1-D19B-CF289B4E67D0}"/>
              </a:ext>
            </a:extLst>
          </p:cNvPr>
          <p:cNvSpPr>
            <a:spLocks noGrp="1"/>
          </p:cNvSpPr>
          <p:nvPr>
            <p:ph sz="half" idx="2"/>
          </p:nvPr>
        </p:nvSpPr>
        <p:spPr>
          <a:xfrm>
            <a:off x="6267612" y="2057399"/>
            <a:ext cx="4754880" cy="4023361"/>
          </a:xfrm>
        </p:spPr>
        <p:txBody>
          <a:bodyPr>
            <a:normAutofit/>
          </a:bodyPr>
          <a:lstStyle/>
          <a:p>
            <a:r>
              <a:rPr lang="en-US" sz="2000" dirty="0" err="1">
                <a:latin typeface="Courier New" panose="02070309020205020404" pitchFamily="49" charset="0"/>
                <a:cs typeface="Courier New" panose="02070309020205020404" pitchFamily="49" charset="0"/>
              </a:rPr>
              <a:t>Pygame.image.load</a:t>
            </a:r>
            <a:r>
              <a:rPr lang="en-US" sz="2000" dirty="0">
                <a:latin typeface="Courier New" panose="02070309020205020404" pitchFamily="49" charset="0"/>
                <a:cs typeface="Courier New" panose="02070309020205020404" pitchFamily="49" charset="0"/>
              </a:rPr>
              <a:t>() </a:t>
            </a:r>
            <a:r>
              <a:rPr lang="en-US" sz="2000" dirty="0"/>
              <a:t>loads an image</a:t>
            </a:r>
            <a:endParaRPr lang="en-IN" sz="2000" dirty="0"/>
          </a:p>
          <a:p>
            <a:r>
              <a:rPr lang="en-US" sz="2000" dirty="0" err="1">
                <a:latin typeface="Courier New" panose="02070309020205020404" pitchFamily="49" charset="0"/>
                <a:cs typeface="Courier New" panose="02070309020205020404" pitchFamily="49" charset="0"/>
              </a:rPr>
              <a:t>Pygame.Surface.convert_alpha</a:t>
            </a:r>
            <a:r>
              <a:rPr lang="en-US" sz="2000" dirty="0">
                <a:latin typeface="Courier New" panose="02070309020205020404" pitchFamily="49" charset="0"/>
                <a:cs typeface="Courier New" panose="02070309020205020404" pitchFamily="49" charset="0"/>
              </a:rPr>
              <a:t>() </a:t>
            </a:r>
            <a:r>
              <a:rPr lang="en-US" sz="2000" dirty="0"/>
              <a:t>converts the image surface to a format that can be used with transparency. This makes </a:t>
            </a:r>
            <a:r>
              <a:rPr lang="en-US" sz="2000" dirty="0" err="1"/>
              <a:t>pygame</a:t>
            </a:r>
            <a:r>
              <a:rPr lang="en-US" sz="2000" dirty="0"/>
              <a:t> engine to handle with images efficiently.</a:t>
            </a:r>
            <a:endParaRPr lang="en-IN" sz="2000" dirty="0"/>
          </a:p>
        </p:txBody>
      </p:sp>
    </p:spTree>
    <p:extLst>
      <p:ext uri="{BB962C8B-B14F-4D97-AF65-F5344CB8AC3E}">
        <p14:creationId xmlns:p14="http://schemas.microsoft.com/office/powerpoint/2010/main" val="1450041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6B3F-AF07-0C52-33EE-45465525F741}"/>
              </a:ext>
            </a:extLst>
          </p:cNvPr>
          <p:cNvSpPr>
            <a:spLocks noGrp="1"/>
          </p:cNvSpPr>
          <p:nvPr>
            <p:ph type="title"/>
          </p:nvPr>
        </p:nvSpPr>
        <p:spPr/>
        <p:txBody>
          <a:bodyPr/>
          <a:lstStyle/>
          <a:p>
            <a:r>
              <a:rPr lang="en-IN" dirty="0" err="1"/>
              <a:t>Pygame.font</a:t>
            </a:r>
            <a:r>
              <a:rPr lang="en-IN" dirty="0"/>
              <a:t>                  </a:t>
            </a:r>
            <a:r>
              <a:rPr lang="en-IN" dirty="0" err="1"/>
              <a:t>Pygame.time</a:t>
            </a:r>
            <a:endParaRPr lang="en-IN" dirty="0"/>
          </a:p>
        </p:txBody>
      </p:sp>
      <p:sp>
        <p:nvSpPr>
          <p:cNvPr id="3" name="Content Placeholder 2">
            <a:extLst>
              <a:ext uri="{FF2B5EF4-FFF2-40B4-BE49-F238E27FC236}">
                <a16:creationId xmlns:a16="http://schemas.microsoft.com/office/drawing/2014/main" id="{B2D42323-129E-C103-C358-FAA9A887737B}"/>
              </a:ext>
            </a:extLst>
          </p:cNvPr>
          <p:cNvSpPr>
            <a:spLocks noGrp="1"/>
          </p:cNvSpPr>
          <p:nvPr>
            <p:ph sz="half" idx="1"/>
          </p:nvPr>
        </p:nvSpPr>
        <p:spPr/>
        <p:txBody>
          <a:bodyPr>
            <a:normAutofit/>
          </a:bodyPr>
          <a:lstStyle/>
          <a:p>
            <a:r>
              <a:rPr lang="en-US" sz="2000" dirty="0"/>
              <a:t>Used for creating and rendering text</a:t>
            </a:r>
          </a:p>
          <a:p>
            <a:r>
              <a:rPr lang="fr-FR" sz="2000" dirty="0" err="1">
                <a:latin typeface="Courier New" panose="02070309020205020404" pitchFamily="49" charset="0"/>
                <a:cs typeface="Courier New" panose="02070309020205020404" pitchFamily="49" charset="0"/>
              </a:rPr>
              <a:t>Pygame.font.Font</a:t>
            </a:r>
            <a:r>
              <a:rPr lang="fr-FR" sz="2000" dirty="0">
                <a:latin typeface="Courier New" panose="02070309020205020404" pitchFamily="49" charset="0"/>
                <a:cs typeface="Courier New" panose="02070309020205020404" pitchFamily="49" charset="0"/>
              </a:rPr>
              <a:t>() </a:t>
            </a:r>
            <a:r>
              <a:rPr lang="fr-FR" sz="2000" dirty="0" err="1"/>
              <a:t>creates</a:t>
            </a:r>
            <a:r>
              <a:rPr lang="fr-FR" sz="2000" dirty="0"/>
              <a:t> a font </a:t>
            </a:r>
            <a:r>
              <a:rPr lang="fr-FR" sz="2000" dirty="0" err="1"/>
              <a:t>object</a:t>
            </a:r>
            <a:endParaRPr lang="en-US" sz="2000" dirty="0"/>
          </a:p>
          <a:p>
            <a:r>
              <a:rPr lang="en-IN" sz="2000" dirty="0" err="1">
                <a:latin typeface="Courier New" panose="02070309020205020404" pitchFamily="49" charset="0"/>
                <a:cs typeface="Courier New" panose="02070309020205020404" pitchFamily="49" charset="0"/>
              </a:rPr>
              <a:t>Pygame.font.Font.render</a:t>
            </a:r>
            <a:r>
              <a:rPr lang="en-IN" sz="2000" dirty="0">
                <a:latin typeface="Courier New" panose="02070309020205020404" pitchFamily="49" charset="0"/>
                <a:cs typeface="Courier New" panose="02070309020205020404" pitchFamily="49" charset="0"/>
              </a:rPr>
              <a:t>() </a:t>
            </a:r>
            <a:r>
              <a:rPr lang="en-IN" sz="2000" dirty="0"/>
              <a:t>renders the text onto a surface.</a:t>
            </a:r>
          </a:p>
        </p:txBody>
      </p:sp>
      <p:sp>
        <p:nvSpPr>
          <p:cNvPr id="4" name="Content Placeholder 3">
            <a:extLst>
              <a:ext uri="{FF2B5EF4-FFF2-40B4-BE49-F238E27FC236}">
                <a16:creationId xmlns:a16="http://schemas.microsoft.com/office/drawing/2014/main" id="{0510D5F3-76EA-7CEA-5878-55DDAF7300F5}"/>
              </a:ext>
            </a:extLst>
          </p:cNvPr>
          <p:cNvSpPr>
            <a:spLocks noGrp="1"/>
          </p:cNvSpPr>
          <p:nvPr>
            <p:ph sz="half" idx="2"/>
          </p:nvPr>
        </p:nvSpPr>
        <p:spPr/>
        <p:txBody>
          <a:bodyPr/>
          <a:lstStyle/>
          <a:p>
            <a:r>
              <a:rPr lang="en-IN" sz="2000" dirty="0"/>
              <a:t>Used for tracking time</a:t>
            </a:r>
          </a:p>
          <a:p>
            <a:r>
              <a:rPr lang="en-US" sz="2000" dirty="0" err="1">
                <a:latin typeface="Courier New" panose="02070309020205020404" pitchFamily="49" charset="0"/>
                <a:cs typeface="Courier New" panose="02070309020205020404" pitchFamily="49" charset="0"/>
              </a:rPr>
              <a:t>Pygame.time.Clock</a:t>
            </a:r>
            <a:r>
              <a:rPr lang="en-US" sz="2000" dirty="0">
                <a:latin typeface="Courier New" panose="02070309020205020404" pitchFamily="49" charset="0"/>
                <a:cs typeface="Courier New" panose="02070309020205020404" pitchFamily="49" charset="0"/>
              </a:rPr>
              <a:t>() </a:t>
            </a:r>
            <a:r>
              <a:rPr lang="en-US" sz="2000" dirty="0"/>
              <a:t>creates a clock object that can be used to control the frame rate of the game</a:t>
            </a:r>
            <a:endParaRPr lang="en-IN" sz="2000" dirty="0"/>
          </a:p>
          <a:p>
            <a:r>
              <a:rPr lang="en-US" sz="2000" dirty="0" err="1">
                <a:latin typeface="Courier New" panose="02070309020205020404" pitchFamily="49" charset="0"/>
                <a:cs typeface="Courier New" panose="02070309020205020404" pitchFamily="49" charset="0"/>
              </a:rPr>
              <a:t>Pygame.time.set_timer</a:t>
            </a:r>
            <a:r>
              <a:rPr lang="en-US" sz="2000" dirty="0">
                <a:latin typeface="Courier New" panose="02070309020205020404" pitchFamily="49" charset="0"/>
                <a:cs typeface="Courier New" panose="02070309020205020404" pitchFamily="49" charset="0"/>
              </a:rPr>
              <a:t>() </a:t>
            </a:r>
            <a:r>
              <a:rPr lang="en-US" sz="2000" dirty="0"/>
              <a:t>sets a timer to trigger an event at a specified time interval.</a:t>
            </a:r>
          </a:p>
          <a:p>
            <a:r>
              <a:rPr lang="en-US" sz="2000" dirty="0" err="1">
                <a:latin typeface="Courier New" panose="02070309020205020404" pitchFamily="49" charset="0"/>
                <a:cs typeface="Courier New" panose="02070309020205020404" pitchFamily="49" charset="0"/>
              </a:rPr>
              <a:t>Pygame.time.Clock.tick</a:t>
            </a:r>
            <a:r>
              <a:rPr lang="en-US" sz="2000" dirty="0">
                <a:latin typeface="Courier New" panose="02070309020205020404" pitchFamily="49" charset="0"/>
                <a:cs typeface="Courier New" panose="02070309020205020404" pitchFamily="49" charset="0"/>
              </a:rPr>
              <a:t>() </a:t>
            </a:r>
            <a:r>
              <a:rPr lang="en-US" sz="2000" dirty="0"/>
              <a:t>for controlling the frame rate of the game.</a:t>
            </a:r>
            <a:endParaRPr lang="en-IN" sz="2000" dirty="0"/>
          </a:p>
          <a:p>
            <a:endParaRPr lang="en-IN" dirty="0"/>
          </a:p>
        </p:txBody>
      </p:sp>
    </p:spTree>
    <p:extLst>
      <p:ext uri="{BB962C8B-B14F-4D97-AF65-F5344CB8AC3E}">
        <p14:creationId xmlns:p14="http://schemas.microsoft.com/office/powerpoint/2010/main" val="4002860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CBB1-BF21-15C5-8E3F-1285CDB5C680}"/>
              </a:ext>
            </a:extLst>
          </p:cNvPr>
          <p:cNvSpPr>
            <a:spLocks noGrp="1"/>
          </p:cNvSpPr>
          <p:nvPr>
            <p:ph type="title"/>
          </p:nvPr>
        </p:nvSpPr>
        <p:spPr/>
        <p:txBody>
          <a:bodyPr/>
          <a:lstStyle/>
          <a:p>
            <a:r>
              <a:rPr lang="en-IN" dirty="0" err="1"/>
              <a:t>Pygame.mixer</a:t>
            </a:r>
            <a:r>
              <a:rPr lang="en-IN" dirty="0"/>
              <a:t>                </a:t>
            </a:r>
            <a:r>
              <a:rPr lang="en-IN" dirty="0" err="1"/>
              <a:t>Pygame.rect</a:t>
            </a:r>
            <a:endParaRPr lang="en-IN" dirty="0"/>
          </a:p>
        </p:txBody>
      </p:sp>
      <p:sp>
        <p:nvSpPr>
          <p:cNvPr id="3" name="Content Placeholder 2">
            <a:extLst>
              <a:ext uri="{FF2B5EF4-FFF2-40B4-BE49-F238E27FC236}">
                <a16:creationId xmlns:a16="http://schemas.microsoft.com/office/drawing/2014/main" id="{B2BAF27C-76B1-537C-2BD2-FA86BEB0269F}"/>
              </a:ext>
            </a:extLst>
          </p:cNvPr>
          <p:cNvSpPr>
            <a:spLocks noGrp="1"/>
          </p:cNvSpPr>
          <p:nvPr>
            <p:ph sz="half" idx="1"/>
          </p:nvPr>
        </p:nvSpPr>
        <p:spPr/>
        <p:txBody>
          <a:bodyPr/>
          <a:lstStyle/>
          <a:p>
            <a:r>
              <a:rPr lang="en-US" sz="2000" dirty="0"/>
              <a:t>Used for playing and controlling sounds</a:t>
            </a:r>
          </a:p>
          <a:p>
            <a:r>
              <a:rPr lang="en-US" sz="2000" dirty="0" err="1">
                <a:latin typeface="Courier New" panose="02070309020205020404" pitchFamily="49" charset="0"/>
                <a:cs typeface="Courier New" panose="02070309020205020404" pitchFamily="49" charset="0"/>
              </a:rPr>
              <a:t>Pygame.mixer.Sound</a:t>
            </a:r>
            <a:r>
              <a:rPr lang="en-US" sz="2000" dirty="0">
                <a:latin typeface="Courier New" panose="02070309020205020404" pitchFamily="49" charset="0"/>
                <a:cs typeface="Courier New" panose="02070309020205020404" pitchFamily="49" charset="0"/>
              </a:rPr>
              <a:t>() </a:t>
            </a:r>
            <a:r>
              <a:rPr lang="en-US" sz="2000" dirty="0"/>
              <a:t>creates a sound object</a:t>
            </a:r>
          </a:p>
          <a:p>
            <a:r>
              <a:rPr lang="en-IN" sz="2000" dirty="0" err="1">
                <a:latin typeface="Courier New" panose="02070309020205020404" pitchFamily="49" charset="0"/>
                <a:cs typeface="Courier New" panose="02070309020205020404" pitchFamily="49" charset="0"/>
              </a:rPr>
              <a:t>Pygame.mixer.Sound.play</a:t>
            </a:r>
            <a:r>
              <a:rPr lang="en-IN" sz="2000" dirty="0">
                <a:latin typeface="Courier New" panose="02070309020205020404" pitchFamily="49" charset="0"/>
                <a:cs typeface="Courier New" panose="02070309020205020404" pitchFamily="49" charset="0"/>
              </a:rPr>
              <a:t>()</a:t>
            </a:r>
            <a:r>
              <a:rPr lang="en-IN" sz="2000" dirty="0"/>
              <a:t>is used to start the music track. </a:t>
            </a:r>
          </a:p>
          <a:p>
            <a:r>
              <a:rPr lang="en-US" sz="2000" dirty="0" err="1">
                <a:latin typeface="Courier New" panose="02070309020205020404" pitchFamily="49" charset="0"/>
                <a:cs typeface="Courier New" panose="02070309020205020404" pitchFamily="49" charset="0"/>
              </a:rPr>
              <a:t>Pygame.mixer.Sound.stop</a:t>
            </a:r>
            <a:r>
              <a:rPr lang="en-US" sz="2000" dirty="0">
                <a:latin typeface="Courier New" panose="02070309020205020404" pitchFamily="49" charset="0"/>
                <a:cs typeface="Courier New" panose="02070309020205020404" pitchFamily="49" charset="0"/>
              </a:rPr>
              <a:t>() </a:t>
            </a:r>
            <a:r>
              <a:rPr lang="en-US" sz="2000" dirty="0"/>
              <a:t>is used </a:t>
            </a:r>
            <a:r>
              <a:rPr lang="en-US" sz="2000" dirty="0" err="1"/>
              <a:t>ti</a:t>
            </a:r>
            <a:r>
              <a:rPr lang="en-US" sz="2000" dirty="0"/>
              <a:t> stop playing the sound.</a:t>
            </a:r>
            <a:endParaRPr lang="en-IN" sz="2000" dirty="0"/>
          </a:p>
        </p:txBody>
      </p:sp>
      <p:sp>
        <p:nvSpPr>
          <p:cNvPr id="4" name="Content Placeholder 3">
            <a:extLst>
              <a:ext uri="{FF2B5EF4-FFF2-40B4-BE49-F238E27FC236}">
                <a16:creationId xmlns:a16="http://schemas.microsoft.com/office/drawing/2014/main" id="{0BBA7454-80F6-110E-EA7A-41FDB5BC6D20}"/>
              </a:ext>
            </a:extLst>
          </p:cNvPr>
          <p:cNvSpPr>
            <a:spLocks noGrp="1"/>
          </p:cNvSpPr>
          <p:nvPr>
            <p:ph sz="half" idx="2"/>
          </p:nvPr>
        </p:nvSpPr>
        <p:spPr/>
        <p:txBody>
          <a:bodyPr>
            <a:normAutofit/>
          </a:bodyPr>
          <a:lstStyle/>
          <a:p>
            <a:r>
              <a:rPr lang="en-US" sz="2000" dirty="0"/>
              <a:t>Used for working with rectangle objects in python. These are much convenient to handle than usual surfaces.</a:t>
            </a:r>
          </a:p>
          <a:p>
            <a:r>
              <a:rPr lang="en-US" sz="2000" dirty="0" err="1">
                <a:latin typeface="Courier New" panose="02070309020205020404" pitchFamily="49" charset="0"/>
                <a:cs typeface="Courier New" panose="02070309020205020404" pitchFamily="49" charset="0"/>
              </a:rPr>
              <a:t>Pygame.rect.Rect</a:t>
            </a:r>
            <a:r>
              <a:rPr lang="en-US" sz="2000" dirty="0">
                <a:latin typeface="Courier New" panose="02070309020205020404" pitchFamily="49" charset="0"/>
                <a:cs typeface="Courier New" panose="02070309020205020404" pitchFamily="49" charset="0"/>
              </a:rPr>
              <a:t>() </a:t>
            </a:r>
            <a:r>
              <a:rPr lang="en-US" sz="2000" dirty="0"/>
              <a:t>creates a rectangle object</a:t>
            </a:r>
          </a:p>
          <a:p>
            <a:r>
              <a:rPr lang="en-US" sz="2000" dirty="0" err="1">
                <a:latin typeface="Courier New" panose="02070309020205020404" pitchFamily="49" charset="0"/>
                <a:cs typeface="Courier New" panose="02070309020205020404" pitchFamily="49" charset="0"/>
              </a:rPr>
              <a:t>Pygame.Surface.get_rect</a:t>
            </a:r>
            <a:r>
              <a:rPr lang="en-US" sz="2000" dirty="0">
                <a:latin typeface="Courier New" panose="02070309020205020404" pitchFamily="49" charset="0"/>
                <a:cs typeface="Courier New" panose="02070309020205020404" pitchFamily="49" charset="0"/>
              </a:rPr>
              <a:t>() </a:t>
            </a:r>
            <a:r>
              <a:rPr lang="en-US" sz="2000" dirty="0"/>
              <a:t>returns a rectangle object representing the surface. It contains information about the position and dimensions of the surface.</a:t>
            </a:r>
            <a:endParaRPr lang="en-IN" sz="2000" dirty="0"/>
          </a:p>
        </p:txBody>
      </p:sp>
    </p:spTree>
    <p:extLst>
      <p:ext uri="{BB962C8B-B14F-4D97-AF65-F5344CB8AC3E}">
        <p14:creationId xmlns:p14="http://schemas.microsoft.com/office/powerpoint/2010/main" val="3748625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AB7B-6B01-3303-6BC1-68A3F120B5E2}"/>
              </a:ext>
            </a:extLst>
          </p:cNvPr>
          <p:cNvSpPr>
            <a:spLocks noGrp="1"/>
          </p:cNvSpPr>
          <p:nvPr>
            <p:ph type="title"/>
          </p:nvPr>
        </p:nvSpPr>
        <p:spPr/>
        <p:txBody>
          <a:bodyPr/>
          <a:lstStyle/>
          <a:p>
            <a:r>
              <a:rPr lang="en-US" dirty="0"/>
              <a:t>Other methods, classes and attributes used in our game include</a:t>
            </a:r>
            <a:endParaRPr lang="en-IN" dirty="0"/>
          </a:p>
        </p:txBody>
      </p:sp>
      <p:sp>
        <p:nvSpPr>
          <p:cNvPr id="3" name="Content Placeholder 2">
            <a:extLst>
              <a:ext uri="{FF2B5EF4-FFF2-40B4-BE49-F238E27FC236}">
                <a16:creationId xmlns:a16="http://schemas.microsoft.com/office/drawing/2014/main" id="{619A09F7-C68A-761A-271B-8FC8AF264B5A}"/>
              </a:ext>
            </a:extLst>
          </p:cNvPr>
          <p:cNvSpPr>
            <a:spLocks noGrp="1"/>
          </p:cNvSpPr>
          <p:nvPr>
            <p:ph sz="half" idx="1"/>
          </p:nvPr>
        </p:nvSpPr>
        <p:spPr>
          <a:xfrm>
            <a:off x="1143000" y="2057399"/>
            <a:ext cx="7130143" cy="2209801"/>
          </a:xfrm>
        </p:spPr>
        <p:txBody>
          <a:bodyPr>
            <a:noAutofit/>
          </a:bodyPr>
          <a:lstStyle/>
          <a:p>
            <a:r>
              <a:rPr lang="en-IN" sz="2400" dirty="0" err="1">
                <a:latin typeface="Courier New" panose="02070309020205020404" pitchFamily="49" charset="0"/>
                <a:cs typeface="Courier New" panose="02070309020205020404" pitchFamily="49" charset="0"/>
              </a:rPr>
              <a:t>Pygame.Surface.blit</a:t>
            </a:r>
            <a:r>
              <a:rPr lang="en-IN" sz="2400" dirty="0">
                <a:latin typeface="Courier New" panose="02070309020205020404" pitchFamily="49" charset="0"/>
                <a:cs typeface="Courier New" panose="02070309020205020404" pitchFamily="49" charset="0"/>
              </a:rPr>
              <a:t>() </a:t>
            </a:r>
            <a:r>
              <a:rPr lang="en-IN" sz="2400" dirty="0"/>
              <a:t>for drawing surfaces onto other surfaces.</a:t>
            </a:r>
          </a:p>
          <a:p>
            <a:r>
              <a:rPr lang="en-IN" sz="2400" dirty="0" err="1">
                <a:latin typeface="Courier New" panose="02070309020205020404" pitchFamily="49" charset="0"/>
                <a:cs typeface="Courier New" panose="02070309020205020404" pitchFamily="49" charset="0"/>
              </a:rPr>
              <a:t>Pygame.event.get</a:t>
            </a:r>
            <a:r>
              <a:rPr lang="en-IN" sz="2400" dirty="0">
                <a:latin typeface="Courier New" panose="02070309020205020404" pitchFamily="49" charset="0"/>
                <a:cs typeface="Courier New" panose="02070309020205020404" pitchFamily="49" charset="0"/>
              </a:rPr>
              <a:t>() </a:t>
            </a:r>
            <a:r>
              <a:rPr lang="en-IN" sz="2400" dirty="0"/>
              <a:t>for getting events.</a:t>
            </a:r>
          </a:p>
          <a:p>
            <a:r>
              <a:rPr lang="en-IN" sz="2400" dirty="0" err="1">
                <a:latin typeface="Courier New" panose="02070309020205020404" pitchFamily="49" charset="0"/>
                <a:cs typeface="Courier New" panose="02070309020205020404" pitchFamily="49" charset="0"/>
              </a:rPr>
              <a:t>Pygame.event.type</a:t>
            </a:r>
            <a:r>
              <a:rPr lang="en-IN" sz="2400" dirty="0">
                <a:latin typeface="Courier New" panose="02070309020205020404" pitchFamily="49" charset="0"/>
                <a:cs typeface="Courier New" panose="02070309020205020404" pitchFamily="49" charset="0"/>
              </a:rPr>
              <a:t> </a:t>
            </a:r>
            <a:r>
              <a:rPr lang="en-IN" sz="2400" dirty="0"/>
              <a:t>is for getting the type of event.</a:t>
            </a:r>
          </a:p>
          <a:p>
            <a:r>
              <a:rPr lang="en-US" sz="2400" dirty="0" err="1">
                <a:latin typeface="Courier New" panose="02070309020205020404" pitchFamily="49" charset="0"/>
                <a:cs typeface="Courier New" panose="02070309020205020404" pitchFamily="49" charset="0"/>
              </a:rPr>
              <a:t>Pygame.event.key</a:t>
            </a:r>
            <a:r>
              <a:rPr lang="en-US" sz="2400" dirty="0">
                <a:latin typeface="Courier New" panose="02070309020205020404" pitchFamily="49" charset="0"/>
                <a:cs typeface="Courier New" panose="02070309020205020404" pitchFamily="49" charset="0"/>
              </a:rPr>
              <a:t> </a:t>
            </a:r>
            <a:r>
              <a:rPr lang="en-US" sz="2400" dirty="0"/>
              <a:t>for key pressing events. If the </a:t>
            </a:r>
            <a:r>
              <a:rPr lang="en-US" sz="2400" dirty="0" err="1">
                <a:latin typeface="Courier New" panose="02070309020205020404" pitchFamily="49" charset="0"/>
                <a:cs typeface="Courier New" panose="02070309020205020404" pitchFamily="49" charset="0"/>
              </a:rPr>
              <a:t>event.type</a:t>
            </a:r>
            <a:r>
              <a:rPr lang="en-US" sz="2400" dirty="0"/>
              <a:t> is </a:t>
            </a:r>
            <a:r>
              <a:rPr lang="en-US" sz="2400" dirty="0">
                <a:latin typeface="Courier New" panose="02070309020205020404" pitchFamily="49" charset="0"/>
                <a:cs typeface="Courier New" panose="02070309020205020404" pitchFamily="49" charset="0"/>
              </a:rPr>
              <a:t>KEYDOWN</a:t>
            </a:r>
            <a:r>
              <a:rPr lang="en-US" sz="2400" dirty="0"/>
              <a:t> then this can be used to identify the type of key being pressed.</a:t>
            </a:r>
            <a:endParaRPr lang="en-IN" sz="2400" dirty="0"/>
          </a:p>
        </p:txBody>
      </p:sp>
      <p:sp>
        <p:nvSpPr>
          <p:cNvPr id="4" name="Content Placeholder 3">
            <a:extLst>
              <a:ext uri="{FF2B5EF4-FFF2-40B4-BE49-F238E27FC236}">
                <a16:creationId xmlns:a16="http://schemas.microsoft.com/office/drawing/2014/main" id="{2B00BDF8-C9D3-9714-3825-19C9A1EE8110}"/>
              </a:ext>
            </a:extLst>
          </p:cNvPr>
          <p:cNvSpPr>
            <a:spLocks noGrp="1"/>
          </p:cNvSpPr>
          <p:nvPr>
            <p:ph sz="half" idx="2"/>
          </p:nvPr>
        </p:nvSpPr>
        <p:spPr>
          <a:xfrm>
            <a:off x="11786666" y="6202681"/>
            <a:ext cx="45719" cy="45719"/>
          </a:xfrm>
        </p:spPr>
        <p:txBody>
          <a:bodyPr>
            <a:normAutofit fontScale="25000" lnSpcReduction="20000"/>
          </a:bodyPr>
          <a:lstStyle/>
          <a:p>
            <a:pPr marL="45720" indent="0">
              <a:buNone/>
            </a:pPr>
            <a:endParaRPr lang="en-IN" dirty="0"/>
          </a:p>
        </p:txBody>
      </p:sp>
    </p:spTree>
    <p:extLst>
      <p:ext uri="{BB962C8B-B14F-4D97-AF65-F5344CB8AC3E}">
        <p14:creationId xmlns:p14="http://schemas.microsoft.com/office/powerpoint/2010/main" val="3652080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117058-471E-2615-30F9-E3BE6435B70F}"/>
              </a:ext>
            </a:extLst>
          </p:cNvPr>
          <p:cNvSpPr>
            <a:spLocks noGrp="1"/>
          </p:cNvSpPr>
          <p:nvPr>
            <p:ph type="title"/>
          </p:nvPr>
        </p:nvSpPr>
        <p:spPr/>
        <p:txBody>
          <a:bodyPr/>
          <a:lstStyle/>
          <a:p>
            <a:r>
              <a:rPr lang="en-IN" dirty="0"/>
              <a:t>GAME LOOP</a:t>
            </a:r>
          </a:p>
        </p:txBody>
      </p:sp>
      <p:sp>
        <p:nvSpPr>
          <p:cNvPr id="6" name="Content Placeholder 5">
            <a:extLst>
              <a:ext uri="{FF2B5EF4-FFF2-40B4-BE49-F238E27FC236}">
                <a16:creationId xmlns:a16="http://schemas.microsoft.com/office/drawing/2014/main" id="{1E896AD0-E762-F60A-2277-7AA212B37CCA}"/>
              </a:ext>
            </a:extLst>
          </p:cNvPr>
          <p:cNvSpPr>
            <a:spLocks noGrp="1"/>
          </p:cNvSpPr>
          <p:nvPr>
            <p:ph idx="1"/>
          </p:nvPr>
        </p:nvSpPr>
        <p:spPr/>
        <p:txBody>
          <a:bodyPr>
            <a:normAutofit fontScale="85000" lnSpcReduction="20000"/>
          </a:bodyPr>
          <a:lstStyle/>
          <a:p>
            <a:r>
              <a:rPr lang="en-IN" dirty="0"/>
              <a:t>This is the main body of our code. The running variable determines the state of the game. If it is false then a quit event has occurred.</a:t>
            </a:r>
          </a:p>
          <a:p>
            <a:r>
              <a:rPr lang="en-IN" dirty="0" err="1"/>
              <a:t>pygame.event.get</a:t>
            </a:r>
            <a:r>
              <a:rPr lang="en-IN" dirty="0"/>
              <a:t>() gets the current event’s identity. The for loops looks for any of the following events:</a:t>
            </a:r>
          </a:p>
          <a:p>
            <a:pPr lvl="8"/>
            <a:r>
              <a:rPr lang="en-IN" dirty="0"/>
              <a:t>Quit event (closes the game if close button is clicked or escape key is pressed)</a:t>
            </a:r>
          </a:p>
          <a:p>
            <a:pPr lvl="8"/>
            <a:r>
              <a:rPr lang="en-IN" dirty="0"/>
              <a:t>SCREEN_UPDATE event executes every 150ms. This simulates the movement of the snake</a:t>
            </a:r>
          </a:p>
          <a:p>
            <a:pPr lvl="8"/>
            <a:r>
              <a:rPr lang="en-IN" dirty="0"/>
              <a:t>MUSIC_UPDATE event controls the background music. It gets executed every 28s (length of the music track).</a:t>
            </a:r>
          </a:p>
          <a:p>
            <a:pPr lvl="8"/>
            <a:r>
              <a:rPr lang="en-IN" dirty="0"/>
              <a:t>KEYDOWN event determines if the key has been pressed. If it is pressed then we determine the type of the pressed key and we modify the direction variable accordingly.</a:t>
            </a:r>
          </a:p>
          <a:p>
            <a:pPr lvl="8"/>
            <a:r>
              <a:rPr lang="en-IN" dirty="0"/>
              <a:t>Game resets whenever a negative collision has occurred.</a:t>
            </a:r>
          </a:p>
          <a:p>
            <a:r>
              <a:rPr lang="en-IN" dirty="0"/>
              <a:t>Not only these, we also call few functions that we have mentioned in the upcoming slide in this area.</a:t>
            </a:r>
          </a:p>
          <a:p>
            <a:r>
              <a:rPr lang="en-IN" dirty="0"/>
              <a:t>We have called update() method of the display class to update all the changes made to the screen and we have fixed the framerate of the game to 60hz using tick() function. </a:t>
            </a:r>
          </a:p>
          <a:p>
            <a:endParaRPr lang="en-IN" dirty="0"/>
          </a:p>
        </p:txBody>
      </p:sp>
    </p:spTree>
    <p:extLst>
      <p:ext uri="{BB962C8B-B14F-4D97-AF65-F5344CB8AC3E}">
        <p14:creationId xmlns:p14="http://schemas.microsoft.com/office/powerpoint/2010/main" val="2191237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CE605A-D7E6-641E-3F7E-F1617BD09F13}"/>
              </a:ext>
            </a:extLst>
          </p:cNvPr>
          <p:cNvSpPr>
            <a:spLocks noGrp="1"/>
          </p:cNvSpPr>
          <p:nvPr>
            <p:ph type="title"/>
          </p:nvPr>
        </p:nvSpPr>
        <p:spPr/>
        <p:txBody>
          <a:bodyPr/>
          <a:lstStyle/>
          <a:p>
            <a:r>
              <a:rPr lang="en-IN" dirty="0"/>
              <a:t>USER DEFINED FUNCTIONS</a:t>
            </a:r>
          </a:p>
        </p:txBody>
      </p:sp>
      <p:graphicFrame>
        <p:nvGraphicFramePr>
          <p:cNvPr id="4" name="Content Placeholder 3">
            <a:extLst>
              <a:ext uri="{FF2B5EF4-FFF2-40B4-BE49-F238E27FC236}">
                <a16:creationId xmlns:a16="http://schemas.microsoft.com/office/drawing/2014/main" id="{A970B19E-F3E3-CB4D-4E73-0BC504E4C471}"/>
              </a:ext>
            </a:extLst>
          </p:cNvPr>
          <p:cNvGraphicFramePr>
            <a:graphicFrameLocks noGrp="1"/>
          </p:cNvGraphicFramePr>
          <p:nvPr>
            <p:ph idx="1"/>
            <p:extLst>
              <p:ext uri="{D42A27DB-BD31-4B8C-83A1-F6EECF244321}">
                <p14:modId xmlns:p14="http://schemas.microsoft.com/office/powerpoint/2010/main" val="1870227296"/>
              </p:ext>
            </p:extLst>
          </p:nvPr>
        </p:nvGraphicFramePr>
        <p:xfrm>
          <a:off x="1143000" y="2032000"/>
          <a:ext cx="9872663"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289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4EDC-19F3-EDBC-636F-819274F090E4}"/>
              </a:ext>
            </a:extLst>
          </p:cNvPr>
          <p:cNvSpPr>
            <a:spLocks noGrp="1"/>
          </p:cNvSpPr>
          <p:nvPr>
            <p:ph type="title"/>
          </p:nvPr>
        </p:nvSpPr>
        <p:spPr/>
        <p:txBody>
          <a:bodyPr/>
          <a:lstStyle/>
          <a:p>
            <a:r>
              <a:rPr lang="en-IN" dirty="0"/>
              <a:t>SOME DEFINTIONS BEFORE MOVING FORWARD</a:t>
            </a:r>
          </a:p>
        </p:txBody>
      </p:sp>
      <p:sp>
        <p:nvSpPr>
          <p:cNvPr id="3" name="Content Placeholder 2">
            <a:extLst>
              <a:ext uri="{FF2B5EF4-FFF2-40B4-BE49-F238E27FC236}">
                <a16:creationId xmlns:a16="http://schemas.microsoft.com/office/drawing/2014/main" id="{5FBEF4FE-604A-1FDA-935F-A02D9DF1CBE8}"/>
              </a:ext>
            </a:extLst>
          </p:cNvPr>
          <p:cNvSpPr>
            <a:spLocks noGrp="1"/>
          </p:cNvSpPr>
          <p:nvPr>
            <p:ph idx="1"/>
          </p:nvPr>
        </p:nvSpPr>
        <p:spPr>
          <a:xfrm>
            <a:off x="414670" y="2057400"/>
            <a:ext cx="11536325" cy="4613694"/>
          </a:xfrm>
        </p:spPr>
        <p:txBody>
          <a:bodyPr>
            <a:normAutofit lnSpcReduction="10000"/>
          </a:bodyPr>
          <a:lstStyle/>
          <a:p>
            <a:pPr marL="45720" indent="0">
              <a:buNone/>
            </a:pPr>
            <a:r>
              <a:rPr lang="en-IN" dirty="0" err="1"/>
              <a:t>snake_body</a:t>
            </a:r>
            <a:r>
              <a:rPr lang="en-IN" dirty="0"/>
              <a:t> </a:t>
            </a:r>
            <a:r>
              <a:rPr lang="en-IN" dirty="0">
                <a:sym typeface="Wingdings" panose="05000000000000000000" pitchFamily="2" charset="2"/>
              </a:rPr>
              <a:t> List of vectors containing the position of each element of the snake body</a:t>
            </a:r>
          </a:p>
          <a:p>
            <a:pPr marL="45720" indent="0">
              <a:buNone/>
            </a:pPr>
            <a:r>
              <a:rPr lang="en-IN" dirty="0">
                <a:sym typeface="Wingdings" panose="05000000000000000000" pitchFamily="2" charset="2"/>
              </a:rPr>
              <a:t>screen  A 800px wide and 800px high screen (created using </a:t>
            </a:r>
            <a:r>
              <a:rPr lang="en-IN" dirty="0" err="1">
                <a:sym typeface="Wingdings" panose="05000000000000000000" pitchFamily="2" charset="2"/>
              </a:rPr>
              <a:t>set_mode</a:t>
            </a:r>
            <a:r>
              <a:rPr lang="en-IN" dirty="0">
                <a:sym typeface="Wingdings" panose="05000000000000000000" pitchFamily="2" charset="2"/>
              </a:rPr>
              <a:t>() function of the display class). We apply images and text surfaces over this screen.</a:t>
            </a:r>
          </a:p>
          <a:p>
            <a:pPr marL="45720" indent="0">
              <a:buNone/>
            </a:pPr>
            <a:r>
              <a:rPr lang="en-IN" dirty="0" err="1"/>
              <a:t>cellsize</a:t>
            </a:r>
            <a:r>
              <a:rPr lang="en-IN" dirty="0"/>
              <a:t> and </a:t>
            </a:r>
            <a:r>
              <a:rPr lang="en-IN" dirty="0" err="1"/>
              <a:t>cellnumber</a:t>
            </a:r>
            <a:r>
              <a:rPr lang="en-IN" dirty="0"/>
              <a:t> </a:t>
            </a:r>
            <a:r>
              <a:rPr lang="en-IN" dirty="0">
                <a:sym typeface="Wingdings" panose="05000000000000000000" pitchFamily="2" charset="2"/>
              </a:rPr>
              <a:t> We have divided the screen into square grids each with 40px * 40px size. There are 400 such squares (20 every row and column).</a:t>
            </a:r>
          </a:p>
          <a:p>
            <a:pPr marL="45720" indent="0">
              <a:buNone/>
            </a:pPr>
            <a:r>
              <a:rPr lang="en-IN" dirty="0"/>
              <a:t>score </a:t>
            </a:r>
            <a:r>
              <a:rPr lang="en-IN" dirty="0">
                <a:sym typeface="Wingdings" panose="05000000000000000000" pitchFamily="2" charset="2"/>
              </a:rPr>
              <a:t> maintains the score obtained by the player.</a:t>
            </a:r>
          </a:p>
          <a:p>
            <a:pPr marL="45720" indent="0">
              <a:buNone/>
            </a:pPr>
            <a:r>
              <a:rPr lang="en-IN" dirty="0" err="1">
                <a:sym typeface="Wingdings" panose="05000000000000000000" pitchFamily="2" charset="2"/>
              </a:rPr>
              <a:t>high_score</a:t>
            </a:r>
            <a:r>
              <a:rPr lang="en-IN" dirty="0">
                <a:sym typeface="Wingdings" panose="05000000000000000000" pitchFamily="2" charset="2"/>
              </a:rPr>
              <a:t>  a list containing all the scores obtained by the user. The largest element of this list returns the high score.</a:t>
            </a:r>
          </a:p>
          <a:p>
            <a:pPr marL="45720" indent="0">
              <a:buNone/>
            </a:pPr>
            <a:r>
              <a:rPr lang="en-IN" dirty="0">
                <a:sym typeface="Wingdings" panose="05000000000000000000" pitchFamily="2" charset="2"/>
              </a:rPr>
              <a:t>direction  a vector2 object containing the direction in which the snake is moving.</a:t>
            </a:r>
          </a:p>
          <a:p>
            <a:pPr marL="45720" indent="0">
              <a:buNone/>
            </a:pPr>
            <a:r>
              <a:rPr lang="en-IN" dirty="0" err="1"/>
              <a:t>game_state</a:t>
            </a:r>
            <a:r>
              <a:rPr lang="en-IN" dirty="0"/>
              <a:t>, c </a:t>
            </a:r>
            <a:r>
              <a:rPr lang="en-IN" dirty="0">
                <a:sym typeface="Wingdings" panose="05000000000000000000" pitchFamily="2" charset="2"/>
              </a:rPr>
              <a:t> variables that handle smooth play of the game sound.</a:t>
            </a:r>
          </a:p>
          <a:p>
            <a:pPr marL="45720" indent="0">
              <a:buNone/>
            </a:pPr>
            <a:r>
              <a:rPr lang="en-IN" dirty="0" err="1">
                <a:sym typeface="Wingdings" panose="05000000000000000000" pitchFamily="2" charset="2"/>
              </a:rPr>
              <a:t>Initial_snake_body</a:t>
            </a:r>
            <a:r>
              <a:rPr lang="en-IN" dirty="0">
                <a:sym typeface="Wingdings" panose="05000000000000000000" pitchFamily="2" charset="2"/>
              </a:rPr>
              <a:t>  It is a clone of the snake body (a list of vectors)  at the starting stage.</a:t>
            </a:r>
          </a:p>
          <a:p>
            <a:pPr marL="45720" indent="0">
              <a:buNone/>
            </a:pPr>
            <a:endParaRPr lang="en-IN" dirty="0"/>
          </a:p>
        </p:txBody>
      </p:sp>
    </p:spTree>
    <p:extLst>
      <p:ext uri="{BB962C8B-B14F-4D97-AF65-F5344CB8AC3E}">
        <p14:creationId xmlns:p14="http://schemas.microsoft.com/office/powerpoint/2010/main" val="3776444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105B-462E-961C-B911-FD1E24FAD560}"/>
              </a:ext>
            </a:extLst>
          </p:cNvPr>
          <p:cNvSpPr>
            <a:spLocks noGrp="1"/>
          </p:cNvSpPr>
          <p:nvPr>
            <p:ph type="title"/>
          </p:nvPr>
        </p:nvSpPr>
        <p:spPr/>
        <p:txBody>
          <a:bodyPr/>
          <a:lstStyle/>
          <a:p>
            <a:r>
              <a:rPr lang="en-IN" dirty="0"/>
              <a:t>CREATING A FRUIT AT A RANDOM POSITION</a:t>
            </a:r>
          </a:p>
        </p:txBody>
      </p:sp>
      <p:sp>
        <p:nvSpPr>
          <p:cNvPr id="3" name="Content Placeholder 2">
            <a:extLst>
              <a:ext uri="{FF2B5EF4-FFF2-40B4-BE49-F238E27FC236}">
                <a16:creationId xmlns:a16="http://schemas.microsoft.com/office/drawing/2014/main" id="{47E3B222-3148-4FBB-29BB-055B80C3C29D}"/>
              </a:ext>
            </a:extLst>
          </p:cNvPr>
          <p:cNvSpPr>
            <a:spLocks noGrp="1"/>
          </p:cNvSpPr>
          <p:nvPr>
            <p:ph idx="1"/>
          </p:nvPr>
        </p:nvSpPr>
        <p:spPr>
          <a:xfrm>
            <a:off x="1143001" y="2057400"/>
            <a:ext cx="6324600" cy="4038600"/>
          </a:xfrm>
        </p:spPr>
        <p:txBody>
          <a:bodyPr/>
          <a:lstStyle/>
          <a:p>
            <a:pPr marL="45720" indent="0">
              <a:buNone/>
            </a:pPr>
            <a:r>
              <a:rPr lang="en-IN" dirty="0" err="1">
                <a:latin typeface="Courier New" panose="02070309020205020404" pitchFamily="49" charset="0"/>
                <a:cs typeface="Courier New" panose="02070309020205020404" pitchFamily="49" charset="0"/>
              </a:rPr>
              <a:t>create_fruit</a:t>
            </a:r>
            <a:r>
              <a:rPr lang="en-IN" dirty="0">
                <a:latin typeface="Courier New" panose="02070309020205020404" pitchFamily="49" charset="0"/>
                <a:cs typeface="Courier New" panose="02070309020205020404" pitchFamily="49" charset="0"/>
              </a:rPr>
              <a:t>(</a:t>
            </a:r>
            <a:r>
              <a:rPr lang="en-IN" dirty="0" err="1">
                <a:latin typeface="Courier New" panose="02070309020205020404" pitchFamily="49" charset="0"/>
                <a:cs typeface="Courier New" panose="02070309020205020404" pitchFamily="49" charset="0"/>
              </a:rPr>
              <a:t>x,y</a:t>
            </a:r>
            <a:r>
              <a:rPr lang="en-IN" dirty="0">
                <a:latin typeface="Courier New" panose="02070309020205020404" pitchFamily="49" charset="0"/>
                <a:cs typeface="Courier New" panose="02070309020205020404" pitchFamily="49" charset="0"/>
              </a:rPr>
              <a:t>):</a:t>
            </a:r>
          </a:p>
          <a:p>
            <a:pPr lvl="3"/>
            <a:endParaRPr lang="en-IN" dirty="0">
              <a:latin typeface="Courier New" panose="02070309020205020404" pitchFamily="49" charset="0"/>
              <a:cs typeface="Courier New" panose="02070309020205020404" pitchFamily="49" charset="0"/>
            </a:endParaRPr>
          </a:p>
          <a:p>
            <a:pPr lvl="3"/>
            <a:r>
              <a:rPr lang="en-IN" dirty="0">
                <a:latin typeface="+mj-lt"/>
                <a:cs typeface="Courier New" panose="02070309020205020404" pitchFamily="49" charset="0"/>
              </a:rPr>
              <a:t>This function takes two parameters x and y which are random coordinates of the fruit. </a:t>
            </a:r>
          </a:p>
          <a:p>
            <a:pPr lvl="3"/>
            <a:r>
              <a:rPr lang="en-IN" dirty="0">
                <a:latin typeface="+mj-lt"/>
                <a:cs typeface="Courier New" panose="02070309020205020404" pitchFamily="49" charset="0"/>
              </a:rPr>
              <a:t>Here, we have created a Vector2 object called </a:t>
            </a:r>
            <a:r>
              <a:rPr lang="en-IN" dirty="0" err="1">
                <a:latin typeface="+mj-lt"/>
                <a:cs typeface="Courier New" panose="02070309020205020404" pitchFamily="49" charset="0"/>
              </a:rPr>
              <a:t>pos</a:t>
            </a:r>
            <a:r>
              <a:rPr lang="en-IN" dirty="0">
                <a:latin typeface="+mj-lt"/>
                <a:cs typeface="Courier New" panose="02070309020205020404" pitchFamily="49" charset="0"/>
              </a:rPr>
              <a:t> to storage and retrieval of coordinate information</a:t>
            </a:r>
          </a:p>
          <a:p>
            <a:pPr lvl="3"/>
            <a:r>
              <a:rPr lang="en-IN" dirty="0">
                <a:latin typeface="+mj-lt"/>
                <a:cs typeface="Courier New" panose="02070309020205020404" pitchFamily="49" charset="0"/>
              </a:rPr>
              <a:t>Then we have created a rectangle called </a:t>
            </a:r>
            <a:r>
              <a:rPr lang="en-IN" dirty="0" err="1">
                <a:latin typeface="+mj-lt"/>
                <a:cs typeface="Courier New" panose="02070309020205020404" pitchFamily="49" charset="0"/>
              </a:rPr>
              <a:t>fruit_rect</a:t>
            </a:r>
            <a:r>
              <a:rPr lang="en-IN" dirty="0">
                <a:latin typeface="+mj-lt"/>
                <a:cs typeface="Courier New" panose="02070309020205020404" pitchFamily="49" charset="0"/>
              </a:rPr>
              <a:t> object over the fruit image surface. This object contains information about the position of square grid and the size of the rectangle.</a:t>
            </a:r>
          </a:p>
          <a:p>
            <a:pPr lvl="3"/>
            <a:r>
              <a:rPr lang="en-IN" dirty="0">
                <a:latin typeface="+mj-lt"/>
                <a:cs typeface="Courier New" panose="02070309020205020404" pitchFamily="49" charset="0"/>
              </a:rPr>
              <a:t>Finally, we </a:t>
            </a:r>
            <a:r>
              <a:rPr lang="en-IN" dirty="0" err="1">
                <a:latin typeface="+mj-lt"/>
                <a:cs typeface="Courier New" panose="02070309020205020404" pitchFamily="49" charset="0"/>
              </a:rPr>
              <a:t>blit</a:t>
            </a:r>
            <a:r>
              <a:rPr lang="en-IN" dirty="0">
                <a:latin typeface="+mj-lt"/>
                <a:cs typeface="Courier New" panose="02070309020205020404" pitchFamily="49" charset="0"/>
              </a:rPr>
              <a:t> (block transfer) the fruit image over the screen.</a:t>
            </a:r>
          </a:p>
          <a:p>
            <a:pPr marL="45720" indent="0">
              <a:buNone/>
            </a:pPr>
            <a:endParaRPr lang="en-IN"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8FB2CBEF-8DCE-DB22-FFB7-5A1D02237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0051" y="2935053"/>
            <a:ext cx="2305067" cy="1847864"/>
          </a:xfrm>
          <a:prstGeom prst="rect">
            <a:avLst/>
          </a:prstGeom>
        </p:spPr>
      </p:pic>
    </p:spTree>
    <p:extLst>
      <p:ext uri="{BB962C8B-B14F-4D97-AF65-F5344CB8AC3E}">
        <p14:creationId xmlns:p14="http://schemas.microsoft.com/office/powerpoint/2010/main" val="2405814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8361-ACB9-15F0-6A04-4FBCEB4A3FD4}"/>
              </a:ext>
            </a:extLst>
          </p:cNvPr>
          <p:cNvSpPr>
            <a:spLocks noGrp="1"/>
          </p:cNvSpPr>
          <p:nvPr>
            <p:ph type="title"/>
          </p:nvPr>
        </p:nvSpPr>
        <p:spPr/>
        <p:txBody>
          <a:bodyPr/>
          <a:lstStyle/>
          <a:p>
            <a:r>
              <a:rPr lang="en-IN" dirty="0"/>
              <a:t>CREATING THE SNAKE</a:t>
            </a:r>
          </a:p>
        </p:txBody>
      </p:sp>
      <p:sp>
        <p:nvSpPr>
          <p:cNvPr id="3" name="Content Placeholder 2">
            <a:extLst>
              <a:ext uri="{FF2B5EF4-FFF2-40B4-BE49-F238E27FC236}">
                <a16:creationId xmlns:a16="http://schemas.microsoft.com/office/drawing/2014/main" id="{05581190-3300-1887-23D5-ABE3FB714C46}"/>
              </a:ext>
            </a:extLst>
          </p:cNvPr>
          <p:cNvSpPr>
            <a:spLocks noGrp="1"/>
          </p:cNvSpPr>
          <p:nvPr>
            <p:ph idx="1"/>
          </p:nvPr>
        </p:nvSpPr>
        <p:spPr>
          <a:xfrm>
            <a:off x="1143000" y="2057400"/>
            <a:ext cx="9875519" cy="4038600"/>
          </a:xfrm>
        </p:spPr>
        <p:txBody>
          <a:bodyPr>
            <a:normAutofit lnSpcReduction="10000"/>
          </a:bodyPr>
          <a:lstStyle/>
          <a:p>
            <a:pPr marL="45720" indent="0">
              <a:buNone/>
            </a:pPr>
            <a:r>
              <a:rPr lang="en-IN" dirty="0" err="1">
                <a:latin typeface="Courier New" panose="02070309020205020404" pitchFamily="49" charset="0"/>
                <a:cs typeface="Courier New" panose="02070309020205020404" pitchFamily="49" charset="0"/>
              </a:rPr>
              <a:t>create_snake</a:t>
            </a:r>
            <a:r>
              <a:rPr lang="en-IN" dirty="0">
                <a:latin typeface="Courier New" panose="02070309020205020404" pitchFamily="49" charset="0"/>
                <a:cs typeface="Courier New" panose="02070309020205020404" pitchFamily="49" charset="0"/>
              </a:rPr>
              <a:t>(</a:t>
            </a:r>
            <a:r>
              <a:rPr lang="en-IN" dirty="0" err="1">
                <a:latin typeface="Courier New" panose="02070309020205020404" pitchFamily="49" charset="0"/>
                <a:cs typeface="Courier New" panose="02070309020205020404" pitchFamily="49" charset="0"/>
              </a:rPr>
              <a:t>snake_body</a:t>
            </a:r>
            <a:r>
              <a:rPr lang="en-IN" dirty="0">
                <a:latin typeface="Courier New" panose="02070309020205020404" pitchFamily="49" charset="0"/>
                <a:cs typeface="Courier New" panose="02070309020205020404" pitchFamily="49" charset="0"/>
              </a:rPr>
              <a:t>):</a:t>
            </a:r>
          </a:p>
          <a:p>
            <a:pPr lvl="3"/>
            <a:endParaRPr lang="en-IN" dirty="0">
              <a:latin typeface="Courier New" panose="02070309020205020404" pitchFamily="49" charset="0"/>
              <a:cs typeface="Courier New" panose="02070309020205020404" pitchFamily="49" charset="0"/>
            </a:endParaRPr>
          </a:p>
          <a:p>
            <a:pPr lvl="3"/>
            <a:r>
              <a:rPr lang="en-IN" dirty="0">
                <a:latin typeface="+mj-lt"/>
                <a:cs typeface="Courier New" panose="02070309020205020404" pitchFamily="49" charset="0"/>
              </a:rPr>
              <a:t>This function helps to apply appropriate snake image over the snake rectangles. We simply fill each square of the grid with the snake image.</a:t>
            </a:r>
          </a:p>
          <a:p>
            <a:pPr lvl="3"/>
            <a:r>
              <a:rPr lang="en-IN" dirty="0">
                <a:latin typeface="+mj-lt"/>
                <a:cs typeface="Courier New" panose="02070309020205020404" pitchFamily="49" charset="0"/>
              </a:rPr>
              <a:t>Snake body is divided into three parts:</a:t>
            </a:r>
          </a:p>
          <a:p>
            <a:pPr lvl="6"/>
            <a:r>
              <a:rPr lang="en-IN" dirty="0">
                <a:latin typeface="+mj-lt"/>
                <a:cs typeface="Courier New" panose="02070309020205020404" pitchFamily="49" charset="0"/>
              </a:rPr>
              <a:t>Head</a:t>
            </a:r>
          </a:p>
          <a:p>
            <a:pPr lvl="6"/>
            <a:r>
              <a:rPr lang="en-IN" dirty="0">
                <a:latin typeface="+mj-lt"/>
                <a:cs typeface="Courier New" panose="02070309020205020404" pitchFamily="49" charset="0"/>
              </a:rPr>
              <a:t>Body</a:t>
            </a:r>
          </a:p>
          <a:p>
            <a:pPr lvl="6"/>
            <a:r>
              <a:rPr lang="en-IN" dirty="0">
                <a:latin typeface="+mj-lt"/>
                <a:cs typeface="Courier New" panose="02070309020205020404" pitchFamily="49" charset="0"/>
              </a:rPr>
              <a:t>Tail</a:t>
            </a:r>
          </a:p>
          <a:p>
            <a:pPr lvl="3"/>
            <a:r>
              <a:rPr lang="en-IN" dirty="0">
                <a:latin typeface="+mj-lt"/>
                <a:cs typeface="Courier New" panose="02070309020205020404" pitchFamily="49" charset="0"/>
              </a:rPr>
              <a:t>We have looped over the each segment of the snake body (It is a list of vectors). If the index is </a:t>
            </a:r>
          </a:p>
          <a:p>
            <a:pPr marL="822960" lvl="3" indent="0">
              <a:buNone/>
            </a:pPr>
            <a:r>
              <a:rPr lang="en-IN" dirty="0">
                <a:latin typeface="+mj-lt"/>
                <a:cs typeface="Courier New" panose="02070309020205020404" pitchFamily="49" charset="0"/>
              </a:rPr>
              <a:t>     </a:t>
            </a:r>
            <a:r>
              <a:rPr lang="en-IN" dirty="0" err="1">
                <a:latin typeface="+mj-lt"/>
                <a:cs typeface="Courier New" panose="02070309020205020404" pitchFamily="49" charset="0"/>
              </a:rPr>
              <a:t>len</a:t>
            </a:r>
            <a:r>
              <a:rPr lang="en-IN" dirty="0">
                <a:latin typeface="+mj-lt"/>
                <a:cs typeface="Courier New" panose="02070309020205020404" pitchFamily="49" charset="0"/>
              </a:rPr>
              <a:t>(</a:t>
            </a:r>
            <a:r>
              <a:rPr lang="en-IN" dirty="0" err="1">
                <a:latin typeface="+mj-lt"/>
                <a:cs typeface="Courier New" panose="02070309020205020404" pitchFamily="49" charset="0"/>
              </a:rPr>
              <a:t>snake_body</a:t>
            </a:r>
            <a:r>
              <a:rPr lang="en-IN" dirty="0">
                <a:latin typeface="+mj-lt"/>
                <a:cs typeface="Courier New" panose="02070309020205020404" pitchFamily="49" charset="0"/>
              </a:rPr>
              <a:t>)-1 (last element) then we apply the snake head over it and if the index</a:t>
            </a:r>
          </a:p>
          <a:p>
            <a:pPr marL="822960" lvl="3" indent="0">
              <a:buNone/>
            </a:pPr>
            <a:r>
              <a:rPr lang="en-IN" dirty="0">
                <a:latin typeface="+mj-lt"/>
                <a:cs typeface="Courier New" panose="02070309020205020404" pitchFamily="49" charset="0"/>
              </a:rPr>
              <a:t>     is 0 then tail image added in all the other segments body image is added.</a:t>
            </a:r>
          </a:p>
          <a:p>
            <a:pPr lvl="3"/>
            <a:r>
              <a:rPr lang="en-IN" dirty="0">
                <a:latin typeface="+mj-lt"/>
                <a:cs typeface="Courier New" panose="02070309020205020404" pitchFamily="49" charset="0"/>
              </a:rPr>
              <a:t>We have used the help of few auxiliary functions (</a:t>
            </a:r>
            <a:r>
              <a:rPr lang="en-IN" dirty="0" err="1">
                <a:latin typeface="+mj-lt"/>
                <a:cs typeface="Courier New" panose="02070309020205020404" pitchFamily="49" charset="0"/>
              </a:rPr>
              <a:t>tail_pos</a:t>
            </a:r>
            <a:r>
              <a:rPr lang="en-IN" dirty="0">
                <a:latin typeface="+mj-lt"/>
                <a:cs typeface="Courier New" panose="02070309020205020404" pitchFamily="49" charset="0"/>
              </a:rPr>
              <a:t>() and </a:t>
            </a:r>
            <a:r>
              <a:rPr lang="en-IN" dirty="0" err="1">
                <a:latin typeface="+mj-lt"/>
                <a:cs typeface="Courier New" panose="02070309020205020404" pitchFamily="49" charset="0"/>
              </a:rPr>
              <a:t>head_pos</a:t>
            </a:r>
            <a:r>
              <a:rPr lang="en-IN" dirty="0">
                <a:latin typeface="+mj-lt"/>
                <a:cs typeface="Courier New" panose="02070309020205020404" pitchFamily="49" charset="0"/>
              </a:rPr>
              <a:t>()) to apply the appropriate </a:t>
            </a:r>
          </a:p>
          <a:p>
            <a:pPr marL="822960" lvl="3" indent="0">
              <a:buNone/>
            </a:pPr>
            <a:r>
              <a:rPr lang="en-IN" dirty="0">
                <a:latin typeface="+mj-lt"/>
                <a:cs typeface="Courier New" panose="02070309020205020404" pitchFamily="49" charset="0"/>
              </a:rPr>
              <a:t>     image. We have used some vector calculations to determine turns in the body</a:t>
            </a:r>
          </a:p>
          <a:p>
            <a:pPr marL="822960" lvl="3" indent="0">
              <a:buNone/>
            </a:pPr>
            <a:r>
              <a:rPr lang="en-IN" b="1" dirty="0">
                <a:latin typeface="+mj-lt"/>
                <a:cs typeface="Courier New" panose="02070309020205020404" pitchFamily="49" charset="0"/>
              </a:rPr>
              <a:t>NOTE: The upper y axis is negative and lower y axis is positive in pygame. x axis follow the usual trend</a:t>
            </a:r>
          </a:p>
          <a:p>
            <a:pPr lvl="3"/>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0886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71CFD-5F63-9636-28D1-4EB7707F111E}"/>
              </a:ext>
            </a:extLst>
          </p:cNvPr>
          <p:cNvSpPr>
            <a:spLocks noGrp="1"/>
          </p:cNvSpPr>
          <p:nvPr>
            <p:ph type="title"/>
          </p:nvPr>
        </p:nvSpPr>
        <p:spPr/>
        <p:txBody>
          <a:bodyPr/>
          <a:lstStyle/>
          <a:p>
            <a:r>
              <a:rPr lang="en-IN" dirty="0"/>
              <a:t>ADDING THE BODY IMAGE</a:t>
            </a:r>
          </a:p>
        </p:txBody>
      </p:sp>
      <p:sp>
        <p:nvSpPr>
          <p:cNvPr id="3" name="Content Placeholder 2">
            <a:extLst>
              <a:ext uri="{FF2B5EF4-FFF2-40B4-BE49-F238E27FC236}">
                <a16:creationId xmlns:a16="http://schemas.microsoft.com/office/drawing/2014/main" id="{DDC8DCEF-82E4-B705-BC03-1503202BBF61}"/>
              </a:ext>
            </a:extLst>
          </p:cNvPr>
          <p:cNvSpPr>
            <a:spLocks noGrp="1"/>
          </p:cNvSpPr>
          <p:nvPr>
            <p:ph idx="1"/>
          </p:nvPr>
        </p:nvSpPr>
        <p:spPr>
          <a:xfrm>
            <a:off x="1143000" y="2057400"/>
            <a:ext cx="9872871" cy="4699958"/>
          </a:xfrm>
        </p:spPr>
        <p:txBody>
          <a:bodyPr/>
          <a:lstStyle/>
          <a:p>
            <a:r>
              <a:rPr lang="en-IN" dirty="0"/>
              <a:t>There are two types of body images that we had to work on. Those are:</a:t>
            </a:r>
          </a:p>
          <a:p>
            <a:r>
              <a:rPr lang="en-IN" dirty="0"/>
              <a:t>Vertical and horizontal body:</a:t>
            </a:r>
          </a:p>
          <a:p>
            <a:pPr lvl="3"/>
            <a:r>
              <a:rPr lang="en-IN" dirty="0"/>
              <a:t>Finding if the snake is vertical or horizontal required us to find the vectors of the previous and the next body.</a:t>
            </a:r>
          </a:p>
          <a:p>
            <a:pPr lvl="3"/>
            <a:r>
              <a:rPr lang="en-IN" dirty="0"/>
              <a:t>If the x component doesn’t change then the body is moving in vertical direction.</a:t>
            </a:r>
          </a:p>
          <a:p>
            <a:pPr lvl="3"/>
            <a:r>
              <a:rPr lang="en-IN" dirty="0"/>
              <a:t>If the y component doesn’t change then the body is moving in horizontal direction.</a:t>
            </a:r>
          </a:p>
          <a:p>
            <a:r>
              <a:rPr lang="en-IN" dirty="0"/>
              <a:t>Turning images:</a:t>
            </a:r>
          </a:p>
          <a:p>
            <a:pPr lvl="3"/>
            <a:r>
              <a:rPr lang="en-IN" dirty="0"/>
              <a:t>Here also we have use the vectors of previous and next body. </a:t>
            </a:r>
          </a:p>
          <a:p>
            <a:pPr lvl="3"/>
            <a:r>
              <a:rPr lang="en-IN" dirty="0"/>
              <a:t>We then determine the relationships between x and y coordinates of previous, current and the next body. With that information in hand we classified eight possible turns,</a:t>
            </a:r>
          </a:p>
          <a:p>
            <a:pPr lvl="8"/>
            <a:r>
              <a:rPr lang="en-IN" dirty="0"/>
              <a:t>Bottom left and left bottom turn</a:t>
            </a:r>
          </a:p>
          <a:p>
            <a:pPr lvl="8"/>
            <a:r>
              <a:rPr lang="en-IN" dirty="0"/>
              <a:t>Top left and left top turn</a:t>
            </a:r>
          </a:p>
          <a:p>
            <a:pPr lvl="8"/>
            <a:r>
              <a:rPr lang="en-IN" dirty="0"/>
              <a:t>Top right and right top turn </a:t>
            </a:r>
          </a:p>
          <a:p>
            <a:pPr lvl="8"/>
            <a:r>
              <a:rPr lang="en-IN" dirty="0"/>
              <a:t>Bottom right and right bottom turn</a:t>
            </a:r>
          </a:p>
          <a:p>
            <a:pPr lvl="8"/>
            <a:endParaRPr lang="en-IN" dirty="0"/>
          </a:p>
        </p:txBody>
      </p:sp>
    </p:spTree>
    <p:extLst>
      <p:ext uri="{BB962C8B-B14F-4D97-AF65-F5344CB8AC3E}">
        <p14:creationId xmlns:p14="http://schemas.microsoft.com/office/powerpoint/2010/main" val="425164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8663-D37B-7C43-0432-A93696852AD6}"/>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BF3C193-49D0-878B-C4EB-6E9C87C68AB5}"/>
              </a:ext>
            </a:extLst>
          </p:cNvPr>
          <p:cNvSpPr>
            <a:spLocks noGrp="1"/>
          </p:cNvSpPr>
          <p:nvPr>
            <p:ph idx="1"/>
          </p:nvPr>
        </p:nvSpPr>
        <p:spPr>
          <a:xfrm>
            <a:off x="1143001" y="2057400"/>
            <a:ext cx="5821326" cy="4038600"/>
          </a:xfrm>
        </p:spPr>
        <p:txBody>
          <a:bodyPr/>
          <a:lstStyle/>
          <a:p>
            <a:pPr marL="45720" indent="0">
              <a:buNone/>
            </a:pPr>
            <a:r>
              <a:rPr lang="en-IN" dirty="0">
                <a:solidFill>
                  <a:schemeClr val="accent1">
                    <a:lumMod val="75000"/>
                  </a:schemeClr>
                </a:solidFill>
              </a:rPr>
              <a:t>Snake game is a classic arcade game where the player controls a snake that moves around the screen, eating fruit and growing longer. </a:t>
            </a:r>
          </a:p>
          <a:p>
            <a:pPr marL="45720" indent="0">
              <a:buNone/>
            </a:pPr>
            <a:r>
              <a:rPr lang="en-IN" dirty="0">
                <a:solidFill>
                  <a:schemeClr val="accent1">
                    <a:lumMod val="75000"/>
                  </a:schemeClr>
                </a:solidFill>
              </a:rPr>
              <a:t>The objective of the game is to around running into the walls or the snake’s own body.</a:t>
            </a:r>
          </a:p>
          <a:p>
            <a:pPr marL="45720" indent="0">
              <a:buNone/>
            </a:pPr>
            <a:r>
              <a:rPr lang="en-IN" dirty="0">
                <a:solidFill>
                  <a:schemeClr val="accent1">
                    <a:lumMod val="75000"/>
                  </a:schemeClr>
                </a:solidFill>
              </a:rPr>
              <a:t>The goal of the game is to achieve as high of a score as possible.</a:t>
            </a:r>
          </a:p>
        </p:txBody>
      </p:sp>
      <p:pic>
        <p:nvPicPr>
          <p:cNvPr id="7" name="Picture 6">
            <a:extLst>
              <a:ext uri="{FF2B5EF4-FFF2-40B4-BE49-F238E27FC236}">
                <a16:creationId xmlns:a16="http://schemas.microsoft.com/office/drawing/2014/main" id="{DF6DEB50-1A4A-03D8-5C9E-5FE34B7F0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0652" y="2304607"/>
            <a:ext cx="4542757" cy="3544186"/>
          </a:xfrm>
          <a:prstGeom prst="rect">
            <a:avLst/>
          </a:prstGeom>
        </p:spPr>
      </p:pic>
    </p:spTree>
    <p:extLst>
      <p:ext uri="{BB962C8B-B14F-4D97-AF65-F5344CB8AC3E}">
        <p14:creationId xmlns:p14="http://schemas.microsoft.com/office/powerpoint/2010/main" val="2204407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86A-2F7D-66FC-EEE6-3014F955AC33}"/>
              </a:ext>
            </a:extLst>
          </p:cNvPr>
          <p:cNvSpPr>
            <a:spLocks noGrp="1"/>
          </p:cNvSpPr>
          <p:nvPr>
            <p:ph type="title"/>
          </p:nvPr>
        </p:nvSpPr>
        <p:spPr/>
        <p:txBody>
          <a:bodyPr/>
          <a:lstStyle/>
          <a:p>
            <a:r>
              <a:rPr lang="en-IN" dirty="0"/>
              <a:t>AUXILARY FUNCTIONS FOR CREATING THE SNAKE BODY</a:t>
            </a:r>
          </a:p>
        </p:txBody>
      </p:sp>
      <p:sp>
        <p:nvSpPr>
          <p:cNvPr id="3" name="Content Placeholder 2">
            <a:extLst>
              <a:ext uri="{FF2B5EF4-FFF2-40B4-BE49-F238E27FC236}">
                <a16:creationId xmlns:a16="http://schemas.microsoft.com/office/drawing/2014/main" id="{8486DA13-956C-03A5-FC72-04F35E2DB281}"/>
              </a:ext>
            </a:extLst>
          </p:cNvPr>
          <p:cNvSpPr>
            <a:spLocks noGrp="1"/>
          </p:cNvSpPr>
          <p:nvPr>
            <p:ph idx="1"/>
          </p:nvPr>
        </p:nvSpPr>
        <p:spPr>
          <a:xfrm>
            <a:off x="1143000" y="2057400"/>
            <a:ext cx="6810153" cy="4038600"/>
          </a:xfrm>
        </p:spPr>
        <p:txBody>
          <a:bodyPr/>
          <a:lstStyle/>
          <a:p>
            <a:pPr marL="45720" indent="0">
              <a:buNone/>
            </a:pPr>
            <a:r>
              <a:rPr lang="en-IN" dirty="0" err="1">
                <a:latin typeface="Courier New" panose="02070309020205020404" pitchFamily="49" charset="0"/>
                <a:cs typeface="Courier New" panose="02070309020205020404" pitchFamily="49" charset="0"/>
              </a:rPr>
              <a:t>head_pos</a:t>
            </a:r>
            <a:r>
              <a:rPr lang="en-IN" dirty="0">
                <a:latin typeface="Courier New" panose="02070309020205020404" pitchFamily="49" charset="0"/>
                <a:cs typeface="Courier New" panose="02070309020205020404" pitchFamily="49" charset="0"/>
              </a:rPr>
              <a:t>():</a:t>
            </a:r>
          </a:p>
          <a:p>
            <a:pPr lvl="3"/>
            <a:endParaRPr lang="en-IN" dirty="0"/>
          </a:p>
          <a:p>
            <a:pPr lvl="3"/>
            <a:r>
              <a:rPr lang="en-IN" dirty="0"/>
              <a:t>We have used vector subtraction to determine which direction the snake’s head is facing.</a:t>
            </a:r>
          </a:p>
          <a:p>
            <a:pPr lvl="3"/>
            <a:r>
              <a:rPr lang="en-IN" dirty="0"/>
              <a:t>We have accomplished this by calculating the difference between the vector that is right before the head and the head vector . Depending upon any of the following results, </a:t>
            </a:r>
          </a:p>
          <a:p>
            <a:pPr lvl="7"/>
            <a:r>
              <a:rPr lang="en-IN" dirty="0">
                <a:latin typeface="Arial" panose="020B0604020202020204" pitchFamily="34" charset="0"/>
                <a:cs typeface="Arial" panose="020B0604020202020204" pitchFamily="34" charset="0"/>
              </a:rPr>
              <a:t>0</a:t>
            </a:r>
            <a:r>
              <a:rPr lang="en-IN" dirty="0">
                <a:latin typeface="Corbel" panose="020B0503020204020204" pitchFamily="34" charset="0"/>
              </a:rPr>
              <a:t>İ</a:t>
            </a:r>
            <a:r>
              <a:rPr lang="en-IN" dirty="0">
                <a:latin typeface="Arial" panose="020B0604020202020204" pitchFamily="34" charset="0"/>
                <a:cs typeface="Arial" panose="020B0604020202020204" pitchFamily="34" charset="0"/>
              </a:rPr>
              <a:t>-1j </a:t>
            </a:r>
            <a:r>
              <a:rPr lang="en-IN" dirty="0">
                <a:latin typeface="+mj-lt"/>
                <a:cs typeface="Arial" panose="020B0604020202020204" pitchFamily="34" charset="0"/>
              </a:rPr>
              <a:t>(head down image is added)</a:t>
            </a:r>
          </a:p>
          <a:p>
            <a:pPr lvl="7"/>
            <a:r>
              <a:rPr lang="en-IN" dirty="0">
                <a:latin typeface="Arial" panose="020B0604020202020204" pitchFamily="34" charset="0"/>
                <a:cs typeface="Arial" panose="020B0604020202020204" pitchFamily="34" charset="0"/>
              </a:rPr>
              <a:t>0i+1j </a:t>
            </a:r>
            <a:r>
              <a:rPr lang="en-IN" dirty="0">
                <a:latin typeface="+mj-lt"/>
                <a:cs typeface="Arial" panose="020B0604020202020204" pitchFamily="34" charset="0"/>
              </a:rPr>
              <a:t>(head up image is added)</a:t>
            </a:r>
          </a:p>
          <a:p>
            <a:pPr lvl="7"/>
            <a:r>
              <a:rPr lang="en-IN" dirty="0">
                <a:latin typeface="Arial" panose="020B0604020202020204" pitchFamily="34" charset="0"/>
                <a:cs typeface="Arial" panose="020B0604020202020204" pitchFamily="34" charset="0"/>
              </a:rPr>
              <a:t>1i+0j </a:t>
            </a:r>
            <a:r>
              <a:rPr lang="en-IN" dirty="0">
                <a:latin typeface="+mj-lt"/>
                <a:cs typeface="Arial" panose="020B0604020202020204" pitchFamily="34" charset="0"/>
              </a:rPr>
              <a:t>(head left image is added)</a:t>
            </a:r>
          </a:p>
          <a:p>
            <a:pPr lvl="7"/>
            <a:r>
              <a:rPr lang="en-IN" dirty="0">
                <a:latin typeface="Arial" panose="020B0604020202020204" pitchFamily="34" charset="0"/>
                <a:cs typeface="Arial" panose="020B0604020202020204" pitchFamily="34" charset="0"/>
              </a:rPr>
              <a:t>-1i+0j </a:t>
            </a:r>
            <a:r>
              <a:rPr lang="en-IN" dirty="0">
                <a:latin typeface="+mj-lt"/>
                <a:cs typeface="Arial" panose="020B0604020202020204" pitchFamily="34" charset="0"/>
              </a:rPr>
              <a:t>(head right image is added)</a:t>
            </a:r>
          </a:p>
          <a:p>
            <a:pPr lvl="3"/>
            <a:r>
              <a:rPr lang="en-IN" dirty="0">
                <a:latin typeface="+mj-lt"/>
                <a:cs typeface="Arial" panose="020B0604020202020204" pitchFamily="34" charset="0"/>
              </a:rPr>
              <a:t>We add appropriate images from the right.</a:t>
            </a:r>
            <a:r>
              <a:rPr lang="en-IN" dirty="0"/>
              <a:t>		</a:t>
            </a:r>
          </a:p>
        </p:txBody>
      </p:sp>
      <p:pic>
        <p:nvPicPr>
          <p:cNvPr id="15" name="Picture 14">
            <a:extLst>
              <a:ext uri="{FF2B5EF4-FFF2-40B4-BE49-F238E27FC236}">
                <a16:creationId xmlns:a16="http://schemas.microsoft.com/office/drawing/2014/main" id="{1EAF1418-5FB3-A226-EC0E-918B18358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8108" y="2737870"/>
            <a:ext cx="508116" cy="508116"/>
          </a:xfrm>
          <a:prstGeom prst="rect">
            <a:avLst/>
          </a:prstGeom>
        </p:spPr>
      </p:pic>
      <p:pic>
        <p:nvPicPr>
          <p:cNvPr id="17" name="Picture 16">
            <a:extLst>
              <a:ext uri="{FF2B5EF4-FFF2-40B4-BE49-F238E27FC236}">
                <a16:creationId xmlns:a16="http://schemas.microsoft.com/office/drawing/2014/main" id="{6E1E95FF-6DA7-EF62-CE2C-39CF652D6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3685" y="2737870"/>
            <a:ext cx="508116" cy="508116"/>
          </a:xfrm>
          <a:prstGeom prst="rect">
            <a:avLst/>
          </a:prstGeom>
        </p:spPr>
      </p:pic>
      <p:pic>
        <p:nvPicPr>
          <p:cNvPr id="19" name="Picture 18">
            <a:extLst>
              <a:ext uri="{FF2B5EF4-FFF2-40B4-BE49-F238E27FC236}">
                <a16:creationId xmlns:a16="http://schemas.microsoft.com/office/drawing/2014/main" id="{144509F8-F625-25D2-1393-DEE275BB2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1245" y="4383925"/>
            <a:ext cx="508116" cy="508116"/>
          </a:xfrm>
          <a:prstGeom prst="rect">
            <a:avLst/>
          </a:prstGeom>
        </p:spPr>
      </p:pic>
      <p:pic>
        <p:nvPicPr>
          <p:cNvPr id="21" name="Picture 20">
            <a:extLst>
              <a:ext uri="{FF2B5EF4-FFF2-40B4-BE49-F238E27FC236}">
                <a16:creationId xmlns:a16="http://schemas.microsoft.com/office/drawing/2014/main" id="{31FC4366-B7CE-7DC2-2FD1-CED84438F7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9693" y="4383925"/>
            <a:ext cx="508116" cy="508116"/>
          </a:xfrm>
          <a:prstGeom prst="rect">
            <a:avLst/>
          </a:prstGeom>
        </p:spPr>
      </p:pic>
    </p:spTree>
    <p:extLst>
      <p:ext uri="{BB962C8B-B14F-4D97-AF65-F5344CB8AC3E}">
        <p14:creationId xmlns:p14="http://schemas.microsoft.com/office/powerpoint/2010/main" val="2428376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412DE-E3E2-F050-6EAA-1208B9061F16}"/>
              </a:ext>
            </a:extLst>
          </p:cNvPr>
          <p:cNvSpPr>
            <a:spLocks noGrp="1"/>
          </p:cNvSpPr>
          <p:nvPr>
            <p:ph type="title"/>
          </p:nvPr>
        </p:nvSpPr>
        <p:spPr/>
        <p:txBody>
          <a:bodyPr/>
          <a:lstStyle/>
          <a:p>
            <a:r>
              <a:rPr lang="en-IN" dirty="0"/>
              <a:t>AUXILARY FUNCTIONS FOR CREATING THE SNAKE BODY</a:t>
            </a:r>
          </a:p>
        </p:txBody>
      </p:sp>
      <p:sp>
        <p:nvSpPr>
          <p:cNvPr id="3" name="Content Placeholder 2">
            <a:extLst>
              <a:ext uri="{FF2B5EF4-FFF2-40B4-BE49-F238E27FC236}">
                <a16:creationId xmlns:a16="http://schemas.microsoft.com/office/drawing/2014/main" id="{E8B8F222-BB18-8092-6A0F-7EF057AE865C}"/>
              </a:ext>
            </a:extLst>
          </p:cNvPr>
          <p:cNvSpPr>
            <a:spLocks noGrp="1"/>
          </p:cNvSpPr>
          <p:nvPr>
            <p:ph idx="1"/>
          </p:nvPr>
        </p:nvSpPr>
        <p:spPr>
          <a:xfrm>
            <a:off x="1143001" y="2057400"/>
            <a:ext cx="7109604" cy="4038600"/>
          </a:xfrm>
        </p:spPr>
        <p:txBody>
          <a:bodyPr/>
          <a:lstStyle/>
          <a:p>
            <a:pPr marL="45720" indent="0">
              <a:buNone/>
            </a:pPr>
            <a:r>
              <a:rPr lang="en-IN" dirty="0" err="1">
                <a:latin typeface="Courier New" panose="02070309020205020404" pitchFamily="49" charset="0"/>
                <a:cs typeface="Courier New" panose="02070309020205020404" pitchFamily="49" charset="0"/>
              </a:rPr>
              <a:t>tail_pos</a:t>
            </a:r>
            <a:r>
              <a:rPr lang="en-IN" dirty="0">
                <a:latin typeface="Courier New" panose="02070309020205020404" pitchFamily="49" charset="0"/>
                <a:cs typeface="Courier New" panose="02070309020205020404" pitchFamily="49" charset="0"/>
              </a:rPr>
              <a:t>():</a:t>
            </a:r>
          </a:p>
          <a:p>
            <a:pPr lvl="2"/>
            <a:endParaRPr lang="en-IN" dirty="0">
              <a:latin typeface="+mj-lt"/>
              <a:cs typeface="Courier New" panose="02070309020205020404" pitchFamily="49" charset="0"/>
            </a:endParaRPr>
          </a:p>
          <a:p>
            <a:pPr lvl="2"/>
            <a:r>
              <a:rPr lang="en-IN" dirty="0">
                <a:latin typeface="+mj-lt"/>
                <a:cs typeface="Courier New" panose="02070309020205020404" pitchFamily="49" charset="0"/>
              </a:rPr>
              <a:t>Again we use some clever vector calculations to find the appropriate snake tail that we should apply over the rectangle.</a:t>
            </a:r>
          </a:p>
          <a:p>
            <a:pPr lvl="2"/>
            <a:r>
              <a:rPr lang="en-IN" dirty="0">
                <a:latin typeface="+mj-lt"/>
                <a:cs typeface="Courier New" panose="02070309020205020404" pitchFamily="49" charset="0"/>
              </a:rPr>
              <a:t>We subtract the current vector and the previous vector. Depending upon the following results,</a:t>
            </a:r>
          </a:p>
          <a:p>
            <a:pPr lvl="6"/>
            <a:r>
              <a:rPr lang="en-IN" dirty="0">
                <a:latin typeface="Arial" panose="020B0604020202020204" pitchFamily="34" charset="0"/>
                <a:cs typeface="Arial" panose="020B0604020202020204" pitchFamily="34" charset="0"/>
              </a:rPr>
              <a:t>0i-1j </a:t>
            </a:r>
            <a:r>
              <a:rPr lang="en-IN" dirty="0">
                <a:latin typeface="+mj-lt"/>
                <a:cs typeface="Arial" panose="020B0604020202020204" pitchFamily="34" charset="0"/>
              </a:rPr>
              <a:t>(Tail down image)</a:t>
            </a:r>
            <a:endParaRPr lang="en-IN" dirty="0">
              <a:latin typeface="Arial" panose="020B0604020202020204" pitchFamily="34" charset="0"/>
              <a:cs typeface="Arial" panose="020B0604020202020204" pitchFamily="34" charset="0"/>
            </a:endParaRPr>
          </a:p>
          <a:p>
            <a:pPr lvl="6"/>
            <a:r>
              <a:rPr lang="en-IN" dirty="0">
                <a:latin typeface="Arial" panose="020B0604020202020204" pitchFamily="34" charset="0"/>
                <a:cs typeface="Arial" panose="020B0604020202020204" pitchFamily="34" charset="0"/>
              </a:rPr>
              <a:t>0i+1j </a:t>
            </a:r>
            <a:r>
              <a:rPr lang="en-IN" dirty="0">
                <a:latin typeface="+mj-lt"/>
                <a:cs typeface="Arial" panose="020B0604020202020204" pitchFamily="34" charset="0"/>
              </a:rPr>
              <a:t>(Tail up image)</a:t>
            </a:r>
            <a:endParaRPr lang="en-IN" dirty="0">
              <a:latin typeface="Arial" panose="020B0604020202020204" pitchFamily="34" charset="0"/>
              <a:cs typeface="Arial" panose="020B0604020202020204" pitchFamily="34" charset="0"/>
            </a:endParaRPr>
          </a:p>
          <a:p>
            <a:pPr lvl="6"/>
            <a:r>
              <a:rPr lang="en-IN" dirty="0">
                <a:latin typeface="Arial" panose="020B0604020202020204" pitchFamily="34" charset="0"/>
                <a:cs typeface="Arial" panose="020B0604020202020204" pitchFamily="34" charset="0"/>
              </a:rPr>
              <a:t>1i+0j </a:t>
            </a:r>
            <a:r>
              <a:rPr lang="en-IN" dirty="0">
                <a:latin typeface="+mj-lt"/>
                <a:cs typeface="Arial" panose="020B0604020202020204" pitchFamily="34" charset="0"/>
              </a:rPr>
              <a:t>(Tail left image)</a:t>
            </a:r>
            <a:endParaRPr lang="en-IN" dirty="0">
              <a:latin typeface="Arial" panose="020B0604020202020204" pitchFamily="34" charset="0"/>
              <a:cs typeface="Arial" panose="020B0604020202020204" pitchFamily="34" charset="0"/>
            </a:endParaRPr>
          </a:p>
          <a:p>
            <a:pPr lvl="6"/>
            <a:r>
              <a:rPr lang="en-IN" dirty="0">
                <a:latin typeface="Arial" panose="020B0604020202020204" pitchFamily="34" charset="0"/>
                <a:cs typeface="Arial" panose="020B0604020202020204" pitchFamily="34" charset="0"/>
              </a:rPr>
              <a:t>-1i+0j </a:t>
            </a:r>
            <a:r>
              <a:rPr lang="en-IN" dirty="0">
                <a:latin typeface="+mj-lt"/>
                <a:cs typeface="Arial" panose="020B0604020202020204" pitchFamily="34" charset="0"/>
              </a:rPr>
              <a:t>(Tail right image)</a:t>
            </a:r>
          </a:p>
          <a:p>
            <a:pPr marL="548640" lvl="2" indent="0">
              <a:buNone/>
            </a:pPr>
            <a:r>
              <a:rPr lang="en-IN" sz="1600" dirty="0">
                <a:latin typeface="+mj-lt"/>
                <a:cs typeface="Arial" panose="020B0604020202020204" pitchFamily="34" charset="0"/>
              </a:rPr>
              <a:t>    we add the appropriate tail images from the right.</a:t>
            </a:r>
            <a:endParaRPr lang="en-IN" sz="1600" dirty="0">
              <a:latin typeface="Arial" panose="020B0604020202020204" pitchFamily="34" charset="0"/>
              <a:cs typeface="Arial" panose="020B0604020202020204" pitchFamily="34" charset="0"/>
            </a:endParaRPr>
          </a:p>
          <a:p>
            <a:pPr lvl="6"/>
            <a:endParaRPr lang="en-IN" dirty="0">
              <a:latin typeface="+mj-lt"/>
              <a:cs typeface="Courier New" panose="02070309020205020404" pitchFamily="49" charset="0"/>
            </a:endParaRPr>
          </a:p>
          <a:p>
            <a:pPr lvl="5"/>
            <a:endParaRPr lang="en-IN" dirty="0">
              <a:latin typeface="+mj-lt"/>
              <a:cs typeface="Courier New" panose="02070309020205020404" pitchFamily="49" charset="0"/>
            </a:endParaRPr>
          </a:p>
        </p:txBody>
      </p:sp>
      <p:pic>
        <p:nvPicPr>
          <p:cNvPr id="5" name="Picture 4">
            <a:extLst>
              <a:ext uri="{FF2B5EF4-FFF2-40B4-BE49-F238E27FC236}">
                <a16:creationId xmlns:a16="http://schemas.microsoft.com/office/drawing/2014/main" id="{9963A0E8-85A9-D3FB-BAB6-666E75B7B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5581" y="2645855"/>
            <a:ext cx="508116" cy="508116"/>
          </a:xfrm>
          <a:prstGeom prst="rect">
            <a:avLst/>
          </a:prstGeom>
        </p:spPr>
      </p:pic>
      <p:pic>
        <p:nvPicPr>
          <p:cNvPr id="7" name="Picture 6">
            <a:extLst>
              <a:ext uri="{FF2B5EF4-FFF2-40B4-BE49-F238E27FC236}">
                <a16:creationId xmlns:a16="http://schemas.microsoft.com/office/drawing/2014/main" id="{3D95A4E7-1E9C-F668-570A-741C49EDF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6727" y="2641542"/>
            <a:ext cx="508116" cy="508116"/>
          </a:xfrm>
          <a:prstGeom prst="rect">
            <a:avLst/>
          </a:prstGeom>
        </p:spPr>
      </p:pic>
      <p:pic>
        <p:nvPicPr>
          <p:cNvPr id="9" name="Picture 8">
            <a:extLst>
              <a:ext uri="{FF2B5EF4-FFF2-40B4-BE49-F238E27FC236}">
                <a16:creationId xmlns:a16="http://schemas.microsoft.com/office/drawing/2014/main" id="{34C3FA18-D32E-D0A6-5CDC-32FA99625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605" y="4486157"/>
            <a:ext cx="508116" cy="508116"/>
          </a:xfrm>
          <a:prstGeom prst="rect">
            <a:avLst/>
          </a:prstGeom>
        </p:spPr>
      </p:pic>
      <p:pic>
        <p:nvPicPr>
          <p:cNvPr id="11" name="Picture 10">
            <a:extLst>
              <a:ext uri="{FF2B5EF4-FFF2-40B4-BE49-F238E27FC236}">
                <a16:creationId xmlns:a16="http://schemas.microsoft.com/office/drawing/2014/main" id="{E2A82922-BCD6-10B1-0595-EF8D5FA235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6727" y="4549418"/>
            <a:ext cx="508116" cy="508116"/>
          </a:xfrm>
          <a:prstGeom prst="rect">
            <a:avLst/>
          </a:prstGeom>
        </p:spPr>
      </p:pic>
    </p:spTree>
    <p:extLst>
      <p:ext uri="{BB962C8B-B14F-4D97-AF65-F5344CB8AC3E}">
        <p14:creationId xmlns:p14="http://schemas.microsoft.com/office/powerpoint/2010/main" val="2431499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F5052-EC86-1B92-A3AD-812753C93FF4}"/>
              </a:ext>
            </a:extLst>
          </p:cNvPr>
          <p:cNvSpPr>
            <a:spLocks noGrp="1"/>
          </p:cNvSpPr>
          <p:nvPr>
            <p:ph type="title"/>
          </p:nvPr>
        </p:nvSpPr>
        <p:spPr/>
        <p:txBody>
          <a:bodyPr/>
          <a:lstStyle/>
          <a:p>
            <a:r>
              <a:rPr lang="en-IN" dirty="0"/>
              <a:t>MOVING THE SNAKE</a:t>
            </a:r>
          </a:p>
        </p:txBody>
      </p:sp>
      <p:sp>
        <p:nvSpPr>
          <p:cNvPr id="3" name="Content Placeholder 2">
            <a:extLst>
              <a:ext uri="{FF2B5EF4-FFF2-40B4-BE49-F238E27FC236}">
                <a16:creationId xmlns:a16="http://schemas.microsoft.com/office/drawing/2014/main" id="{0B68C209-D23D-DB62-5293-F931CFAE6182}"/>
              </a:ext>
            </a:extLst>
          </p:cNvPr>
          <p:cNvSpPr>
            <a:spLocks noGrp="1"/>
          </p:cNvSpPr>
          <p:nvPr>
            <p:ph idx="1"/>
          </p:nvPr>
        </p:nvSpPr>
        <p:spPr>
          <a:xfrm>
            <a:off x="688676" y="1965959"/>
            <a:ext cx="8219535" cy="4440591"/>
          </a:xfrm>
        </p:spPr>
        <p:txBody>
          <a:bodyPr>
            <a:normAutofit fontScale="92500" lnSpcReduction="10000"/>
          </a:bodyPr>
          <a:lstStyle/>
          <a:p>
            <a:pPr marL="45720" indent="0">
              <a:buNone/>
            </a:pPr>
            <a:r>
              <a:rPr lang="en-IN" dirty="0" err="1">
                <a:latin typeface="Courier New" panose="02070309020205020404" pitchFamily="49" charset="0"/>
                <a:cs typeface="Courier New" panose="02070309020205020404" pitchFamily="49" charset="0"/>
              </a:rPr>
              <a:t>move_snake</a:t>
            </a:r>
            <a:r>
              <a:rPr lang="en-IN" dirty="0">
                <a:latin typeface="Courier New" panose="02070309020205020404" pitchFamily="49" charset="0"/>
                <a:cs typeface="Courier New" panose="02070309020205020404" pitchFamily="49" charset="0"/>
              </a:rPr>
              <a:t>(body, direction):</a:t>
            </a:r>
          </a:p>
          <a:p>
            <a:pPr marL="45720" indent="0">
              <a:buNone/>
            </a:pPr>
            <a:endParaRPr lang="en-IN" dirty="0">
              <a:latin typeface="Courier New" panose="02070309020205020404" pitchFamily="49" charset="0"/>
              <a:cs typeface="Courier New" panose="02070309020205020404" pitchFamily="49" charset="0"/>
            </a:endParaRPr>
          </a:p>
          <a:p>
            <a:pPr lvl="4"/>
            <a:r>
              <a:rPr lang="en-IN" dirty="0">
                <a:latin typeface="+mj-lt"/>
                <a:cs typeface="Courier New" panose="02070309020205020404" pitchFamily="49" charset="0"/>
              </a:rPr>
              <a:t>body </a:t>
            </a:r>
            <a:r>
              <a:rPr lang="en-IN" dirty="0">
                <a:latin typeface="+mj-lt"/>
                <a:cs typeface="Courier New" panose="02070309020205020404" pitchFamily="49" charset="0"/>
                <a:sym typeface="Wingdings" panose="05000000000000000000" pitchFamily="2" charset="2"/>
              </a:rPr>
              <a:t> list of snake body vectors.</a:t>
            </a:r>
          </a:p>
          <a:p>
            <a:pPr lvl="4"/>
            <a:r>
              <a:rPr lang="en-IN" dirty="0">
                <a:latin typeface="+mj-lt"/>
                <a:cs typeface="Courier New" panose="02070309020205020404" pitchFamily="49" charset="0"/>
                <a:sym typeface="Wingdings" panose="05000000000000000000" pitchFamily="2" charset="2"/>
              </a:rPr>
              <a:t>direction  vector representing the direction in which the snake is moving.</a:t>
            </a:r>
          </a:p>
          <a:p>
            <a:pPr lvl="2"/>
            <a:r>
              <a:rPr lang="en-IN" dirty="0">
                <a:latin typeface="+mj-lt"/>
                <a:cs typeface="Courier New" panose="02070309020205020404" pitchFamily="49" charset="0"/>
              </a:rPr>
              <a:t>We have created an event called SCREEN_UPDATE that runs every 150 milliseconds. This automatically calls the </a:t>
            </a:r>
            <a:r>
              <a:rPr lang="en-IN" dirty="0" err="1">
                <a:latin typeface="+mj-lt"/>
                <a:cs typeface="Courier New" panose="02070309020205020404" pitchFamily="49" charset="0"/>
              </a:rPr>
              <a:t>move_snake</a:t>
            </a:r>
            <a:r>
              <a:rPr lang="en-IN" dirty="0">
                <a:latin typeface="+mj-lt"/>
                <a:cs typeface="Courier New" panose="02070309020205020404" pitchFamily="49" charset="0"/>
              </a:rPr>
              <a:t>() function every 150ms.</a:t>
            </a:r>
          </a:p>
          <a:p>
            <a:pPr lvl="2"/>
            <a:r>
              <a:rPr lang="en-IN" dirty="0">
                <a:latin typeface="+mj-lt"/>
                <a:cs typeface="Courier New" panose="02070309020205020404" pitchFamily="49" charset="0"/>
              </a:rPr>
              <a:t>The key down events change the direction vector of the snake.</a:t>
            </a:r>
          </a:p>
          <a:p>
            <a:pPr lvl="2"/>
            <a:r>
              <a:rPr lang="en-IN" dirty="0">
                <a:latin typeface="+mj-lt"/>
                <a:cs typeface="Courier New" panose="02070309020205020404" pitchFamily="49" charset="0"/>
              </a:rPr>
              <a:t>We take every element of the snake body except the head element and assign the vector of the next snake body to the current element. </a:t>
            </a:r>
          </a:p>
          <a:p>
            <a:pPr lvl="2"/>
            <a:r>
              <a:rPr lang="en-IN" dirty="0">
                <a:latin typeface="+mj-lt"/>
                <a:cs typeface="Courier New" panose="02070309020205020404" pitchFamily="49" charset="0"/>
              </a:rPr>
              <a:t>We change the value of head vector by adding to it the direction vector.</a:t>
            </a:r>
          </a:p>
          <a:p>
            <a:pPr lvl="2"/>
            <a:r>
              <a:rPr lang="en-IN" dirty="0">
                <a:latin typeface="+mj-lt"/>
                <a:cs typeface="Courier New" panose="02070309020205020404" pitchFamily="49" charset="0"/>
              </a:rPr>
              <a:t>These actions cumulatively moves the snake in the given direction </a:t>
            </a:r>
          </a:p>
          <a:p>
            <a:pPr marL="548640" lvl="2" indent="0">
              <a:buNone/>
            </a:pPr>
            <a:endParaRPr lang="en-IN" b="1" dirty="0">
              <a:latin typeface="+mj-lt"/>
              <a:cs typeface="Courier New" panose="02070309020205020404" pitchFamily="49" charset="0"/>
            </a:endParaRPr>
          </a:p>
          <a:p>
            <a:pPr marL="548640" lvl="2" indent="0">
              <a:buNone/>
            </a:pPr>
            <a:endParaRPr lang="en-IN" b="1" dirty="0">
              <a:latin typeface="+mj-lt"/>
              <a:cs typeface="Courier New" panose="02070309020205020404" pitchFamily="49" charset="0"/>
            </a:endParaRPr>
          </a:p>
          <a:p>
            <a:pPr marL="548640" lvl="2" indent="0">
              <a:buNone/>
            </a:pPr>
            <a:r>
              <a:rPr lang="en-IN" b="1" dirty="0">
                <a:latin typeface="+mj-lt"/>
                <a:cs typeface="Courier New" panose="02070309020205020404" pitchFamily="49" charset="0"/>
              </a:rPr>
              <a:t>NOTE: We can technically control the speed of the snake movement by increasing or decreasing the time in </a:t>
            </a:r>
            <a:r>
              <a:rPr lang="en-IN" b="1" dirty="0" err="1">
                <a:latin typeface="+mj-lt"/>
                <a:cs typeface="Courier New" panose="02070309020205020404" pitchFamily="49" charset="0"/>
              </a:rPr>
              <a:t>set_timer</a:t>
            </a:r>
            <a:r>
              <a:rPr lang="en-IN" b="1" dirty="0">
                <a:latin typeface="+mj-lt"/>
                <a:cs typeface="Courier New" panose="02070309020205020404" pitchFamily="49" charset="0"/>
              </a:rPr>
              <a:t>() method of the SCREEN_UPDATE event</a:t>
            </a:r>
          </a:p>
          <a:p>
            <a:pPr marL="45720" indent="0">
              <a:buNone/>
            </a:pPr>
            <a:endParaRPr lang="en-IN" b="1"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30E53544-05A7-9B16-A56D-06ECD0CFA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8981" y="3213088"/>
            <a:ext cx="2474343" cy="1778732"/>
          </a:xfrm>
          <a:prstGeom prst="rect">
            <a:avLst/>
          </a:prstGeom>
        </p:spPr>
      </p:pic>
    </p:spTree>
    <p:extLst>
      <p:ext uri="{BB962C8B-B14F-4D97-AF65-F5344CB8AC3E}">
        <p14:creationId xmlns:p14="http://schemas.microsoft.com/office/powerpoint/2010/main" val="502175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6D1B1-B4D7-D059-15AA-CDE1FC5A5C38}"/>
              </a:ext>
            </a:extLst>
          </p:cNvPr>
          <p:cNvSpPr>
            <a:spLocks noGrp="1"/>
          </p:cNvSpPr>
          <p:nvPr>
            <p:ph type="title"/>
          </p:nvPr>
        </p:nvSpPr>
        <p:spPr/>
        <p:txBody>
          <a:bodyPr/>
          <a:lstStyle/>
          <a:p>
            <a:r>
              <a:rPr lang="en-IN" dirty="0"/>
              <a:t>FUNCTIONS TO HANDLE COLLISIONS</a:t>
            </a:r>
          </a:p>
        </p:txBody>
      </p:sp>
      <p:sp>
        <p:nvSpPr>
          <p:cNvPr id="3" name="Content Placeholder 2">
            <a:extLst>
              <a:ext uri="{FF2B5EF4-FFF2-40B4-BE49-F238E27FC236}">
                <a16:creationId xmlns:a16="http://schemas.microsoft.com/office/drawing/2014/main" id="{827447C5-FEFE-655F-AE2A-5B55673A9B7E}"/>
              </a:ext>
            </a:extLst>
          </p:cNvPr>
          <p:cNvSpPr>
            <a:spLocks noGrp="1"/>
          </p:cNvSpPr>
          <p:nvPr>
            <p:ph idx="1"/>
          </p:nvPr>
        </p:nvSpPr>
        <p:spPr/>
        <p:txBody>
          <a:bodyPr/>
          <a:lstStyle/>
          <a:p>
            <a:pPr marL="45720" indent="0">
              <a:buNone/>
            </a:pPr>
            <a:r>
              <a:rPr lang="en-IN" dirty="0"/>
              <a:t>We have divided the collision into two types. Those are,</a:t>
            </a:r>
          </a:p>
          <a:p>
            <a:pPr lvl="4"/>
            <a:endParaRPr lang="en-IN" dirty="0"/>
          </a:p>
          <a:p>
            <a:pPr lvl="4"/>
            <a:r>
              <a:rPr lang="en-IN" sz="2000" dirty="0"/>
              <a:t>Positive collisions (When the snake collides with the fruit)</a:t>
            </a:r>
          </a:p>
          <a:p>
            <a:pPr lvl="4"/>
            <a:r>
              <a:rPr lang="en-IN" sz="2000" dirty="0"/>
              <a:t>Negative collisions (When the snake collides with itself or the end of the screen)</a:t>
            </a:r>
          </a:p>
          <a:p>
            <a:pPr marL="45720" indent="0">
              <a:buNone/>
            </a:pPr>
            <a:r>
              <a:rPr lang="en-IN" dirty="0"/>
              <a:t>Collision is an important part of our game. These functions, in a way, carry our entire game logic.</a:t>
            </a:r>
          </a:p>
          <a:p>
            <a:pPr marL="45720" indent="0">
              <a:buNone/>
            </a:pPr>
            <a:r>
              <a:rPr lang="en-IN" dirty="0"/>
              <a:t>#Anselm </a:t>
            </a:r>
            <a:r>
              <a:rPr lang="en-IN" dirty="0">
                <a:sym typeface="Wingdings" panose="05000000000000000000" pitchFamily="2" charset="2"/>
              </a:rPr>
              <a:t> add collision images</a:t>
            </a:r>
            <a:endParaRPr lang="en-IN" dirty="0"/>
          </a:p>
        </p:txBody>
      </p:sp>
    </p:spTree>
    <p:extLst>
      <p:ext uri="{BB962C8B-B14F-4D97-AF65-F5344CB8AC3E}">
        <p14:creationId xmlns:p14="http://schemas.microsoft.com/office/powerpoint/2010/main" val="2596230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F045F-86B5-2FC2-1516-478F9FC1A73F}"/>
              </a:ext>
            </a:extLst>
          </p:cNvPr>
          <p:cNvSpPr>
            <a:spLocks noGrp="1"/>
          </p:cNvSpPr>
          <p:nvPr>
            <p:ph type="title"/>
          </p:nvPr>
        </p:nvSpPr>
        <p:spPr/>
        <p:txBody>
          <a:bodyPr/>
          <a:lstStyle/>
          <a:p>
            <a:r>
              <a:rPr lang="en-IN" dirty="0"/>
              <a:t>POSITIVE COLLISIONS</a:t>
            </a:r>
          </a:p>
        </p:txBody>
      </p:sp>
      <p:sp>
        <p:nvSpPr>
          <p:cNvPr id="3" name="Content Placeholder 2">
            <a:extLst>
              <a:ext uri="{FF2B5EF4-FFF2-40B4-BE49-F238E27FC236}">
                <a16:creationId xmlns:a16="http://schemas.microsoft.com/office/drawing/2014/main" id="{B27CA3BB-F1D8-62E6-3826-D7D4504C70B0}"/>
              </a:ext>
            </a:extLst>
          </p:cNvPr>
          <p:cNvSpPr>
            <a:spLocks noGrp="1"/>
          </p:cNvSpPr>
          <p:nvPr>
            <p:ph idx="1"/>
          </p:nvPr>
        </p:nvSpPr>
        <p:spPr/>
        <p:txBody>
          <a:bodyPr>
            <a:normAutofit lnSpcReduction="10000"/>
          </a:bodyPr>
          <a:lstStyle/>
          <a:p>
            <a:pPr marL="45720" indent="0">
              <a:buNone/>
            </a:pPr>
            <a:r>
              <a:rPr lang="en-IN" dirty="0" err="1">
                <a:latin typeface="Courier New" panose="02070309020205020404" pitchFamily="49" charset="0"/>
                <a:cs typeface="Courier New" panose="02070309020205020404" pitchFamily="49" charset="0"/>
              </a:rPr>
              <a:t>pos_collision_detect</a:t>
            </a:r>
            <a:r>
              <a:rPr lang="en-IN" dirty="0">
                <a:latin typeface="Courier New" panose="02070309020205020404" pitchFamily="49" charset="0"/>
                <a:cs typeface="Courier New" panose="02070309020205020404" pitchFamily="49" charset="0"/>
              </a:rPr>
              <a:t>():</a:t>
            </a:r>
          </a:p>
          <a:p>
            <a:pPr lvl="5"/>
            <a:endParaRPr lang="en-IN" dirty="0">
              <a:latin typeface="+mj-lt"/>
              <a:cs typeface="Courier New" panose="02070309020205020404" pitchFamily="49" charset="0"/>
            </a:endParaRPr>
          </a:p>
          <a:p>
            <a:pPr lvl="5"/>
            <a:r>
              <a:rPr lang="en-IN" dirty="0">
                <a:latin typeface="+mj-lt"/>
                <a:cs typeface="Courier New" panose="02070309020205020404" pitchFamily="49" charset="0"/>
              </a:rPr>
              <a:t>This function is a pivotal function in our game. This handles three things simultaneously. Those are,</a:t>
            </a:r>
          </a:p>
          <a:p>
            <a:pPr lvl="8"/>
            <a:r>
              <a:rPr lang="en-IN" dirty="0">
                <a:latin typeface="+mj-lt"/>
                <a:cs typeface="Courier New" panose="02070309020205020404" pitchFamily="49" charset="0"/>
              </a:rPr>
              <a:t>Score handling.</a:t>
            </a:r>
          </a:p>
          <a:p>
            <a:pPr lvl="8"/>
            <a:r>
              <a:rPr lang="en-IN" dirty="0">
                <a:latin typeface="+mj-lt"/>
                <a:cs typeface="Courier New" panose="02070309020205020404" pitchFamily="49" charset="0"/>
              </a:rPr>
              <a:t>Randomising the fruit location and playing crunch sound whenever the snake collides with the fruit.</a:t>
            </a:r>
          </a:p>
          <a:p>
            <a:pPr lvl="8"/>
            <a:r>
              <a:rPr lang="en-IN" dirty="0">
                <a:latin typeface="+mj-lt"/>
                <a:cs typeface="Courier New" panose="02070309020205020404" pitchFamily="49" charset="0"/>
              </a:rPr>
              <a:t>Incrementing the size of the snake by whenever it hits a fruit.</a:t>
            </a:r>
          </a:p>
          <a:p>
            <a:pPr lvl="5"/>
            <a:r>
              <a:rPr lang="en-IN" dirty="0">
                <a:latin typeface="+mj-lt"/>
                <a:cs typeface="Courier New" panose="02070309020205020404" pitchFamily="49" charset="0"/>
              </a:rPr>
              <a:t>Whenever the snake collides with the fruit, value of the score variable is incremented by one.</a:t>
            </a:r>
          </a:p>
          <a:p>
            <a:pPr lvl="5"/>
            <a:r>
              <a:rPr lang="en-IN" dirty="0">
                <a:latin typeface="+mj-lt"/>
                <a:cs typeface="Courier New" panose="02070309020205020404" pitchFamily="49" charset="0"/>
              </a:rPr>
              <a:t>We also have to play eating sound which is simply implemented by </a:t>
            </a:r>
            <a:r>
              <a:rPr lang="en-IN" dirty="0" err="1">
                <a:latin typeface="Courier New" panose="02070309020205020404" pitchFamily="49" charset="0"/>
                <a:cs typeface="Courier New" panose="02070309020205020404" pitchFamily="49" charset="0"/>
              </a:rPr>
              <a:t>eating_sound.play</a:t>
            </a:r>
            <a:r>
              <a:rPr lang="en-IN" dirty="0">
                <a:latin typeface="Courier New" panose="02070309020205020404" pitchFamily="49" charset="0"/>
                <a:cs typeface="Courier New" panose="02070309020205020404" pitchFamily="49" charset="0"/>
              </a:rPr>
              <a:t>().</a:t>
            </a:r>
          </a:p>
          <a:p>
            <a:pPr lvl="5"/>
            <a:r>
              <a:rPr lang="en-IN" dirty="0">
                <a:latin typeface="+mj-lt"/>
                <a:cs typeface="Courier New" panose="02070309020205020404" pitchFamily="49" charset="0"/>
              </a:rPr>
              <a:t>If the snake is moving in y direction (vertical direction) then we insert a new vector to the beginning of the list. This new vector is obtained by adding  </a:t>
            </a:r>
            <a:r>
              <a:rPr lang="en-IN" dirty="0">
                <a:latin typeface="Arial" panose="020B0604020202020204" pitchFamily="34" charset="0"/>
                <a:cs typeface="Arial" panose="020B0604020202020204" pitchFamily="34" charset="0"/>
              </a:rPr>
              <a:t>0i+1j </a:t>
            </a:r>
            <a:r>
              <a:rPr lang="en-IN" dirty="0">
                <a:latin typeface="+mj-lt"/>
                <a:cs typeface="Courier New" panose="02070309020205020404" pitchFamily="49" charset="0"/>
              </a:rPr>
              <a:t>(down) to the tail vector.</a:t>
            </a:r>
          </a:p>
          <a:p>
            <a:pPr lvl="5"/>
            <a:r>
              <a:rPr lang="en-IN" dirty="0">
                <a:latin typeface="+mj-lt"/>
                <a:cs typeface="Courier New" panose="02070309020205020404" pitchFamily="49" charset="0"/>
              </a:rPr>
              <a:t>If the snake is moving in x direction (horizontal direction) then we add </a:t>
            </a:r>
            <a:r>
              <a:rPr lang="en-IN" dirty="0">
                <a:latin typeface="Arial" panose="020B0604020202020204" pitchFamily="34" charset="0"/>
                <a:cs typeface="Arial" panose="020B0604020202020204" pitchFamily="34" charset="0"/>
              </a:rPr>
              <a:t>-1i+0j </a:t>
            </a:r>
            <a:r>
              <a:rPr lang="en-IN" dirty="0">
                <a:latin typeface="+mj-lt"/>
                <a:cs typeface="Courier New" panose="02070309020205020404" pitchFamily="49" charset="0"/>
              </a:rPr>
              <a:t>(left) to the tail vector and the resultant is inserted to the beginning of the list.</a:t>
            </a:r>
          </a:p>
          <a:p>
            <a:pPr lvl="5"/>
            <a:r>
              <a:rPr lang="en-IN" dirty="0">
                <a:latin typeface="+mj-lt"/>
                <a:cs typeface="Courier New" panose="02070309020205020404" pitchFamily="49" charset="0"/>
              </a:rPr>
              <a:t>Finally, we have returned the new random coordinates of the fruit.</a:t>
            </a:r>
          </a:p>
          <a:p>
            <a:pPr lvl="5"/>
            <a:endParaRPr lang="en-IN" dirty="0">
              <a:latin typeface="+mj-lt"/>
              <a:cs typeface="Courier New" panose="02070309020205020404" pitchFamily="49" charset="0"/>
            </a:endParaRPr>
          </a:p>
        </p:txBody>
      </p:sp>
    </p:spTree>
    <p:extLst>
      <p:ext uri="{BB962C8B-B14F-4D97-AF65-F5344CB8AC3E}">
        <p14:creationId xmlns:p14="http://schemas.microsoft.com/office/powerpoint/2010/main" val="4112976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6836-7435-00C8-6418-3D64F2C9D33A}"/>
              </a:ext>
            </a:extLst>
          </p:cNvPr>
          <p:cNvSpPr>
            <a:spLocks noGrp="1"/>
          </p:cNvSpPr>
          <p:nvPr>
            <p:ph type="title"/>
          </p:nvPr>
        </p:nvSpPr>
        <p:spPr/>
        <p:txBody>
          <a:bodyPr/>
          <a:lstStyle/>
          <a:p>
            <a:r>
              <a:rPr lang="en-IN" dirty="0"/>
              <a:t>NEGATIVE COLLISIONS</a:t>
            </a:r>
          </a:p>
        </p:txBody>
      </p:sp>
      <p:sp>
        <p:nvSpPr>
          <p:cNvPr id="3" name="Content Placeholder 2">
            <a:extLst>
              <a:ext uri="{FF2B5EF4-FFF2-40B4-BE49-F238E27FC236}">
                <a16:creationId xmlns:a16="http://schemas.microsoft.com/office/drawing/2014/main" id="{A9130317-CB24-890D-1143-9889E598A925}"/>
              </a:ext>
            </a:extLst>
          </p:cNvPr>
          <p:cNvSpPr>
            <a:spLocks noGrp="1"/>
          </p:cNvSpPr>
          <p:nvPr>
            <p:ph idx="1"/>
          </p:nvPr>
        </p:nvSpPr>
        <p:spPr/>
        <p:txBody>
          <a:bodyPr/>
          <a:lstStyle/>
          <a:p>
            <a:pPr marL="45720" indent="0">
              <a:buNone/>
            </a:pPr>
            <a:r>
              <a:rPr lang="en-IN" dirty="0" err="1">
                <a:latin typeface="Courier New" panose="02070309020205020404" pitchFamily="49" charset="0"/>
                <a:cs typeface="Courier New" panose="02070309020205020404" pitchFamily="49" charset="0"/>
              </a:rPr>
              <a:t>neg_collision_detect</a:t>
            </a:r>
            <a:r>
              <a:rPr lang="en-IN" dirty="0">
                <a:latin typeface="Courier New" panose="02070309020205020404" pitchFamily="49" charset="0"/>
                <a:cs typeface="Courier New" panose="02070309020205020404" pitchFamily="49" charset="0"/>
              </a:rPr>
              <a:t>():</a:t>
            </a:r>
          </a:p>
          <a:p>
            <a:pPr lvl="3"/>
            <a:endParaRPr lang="en-IN" dirty="0">
              <a:latin typeface="Courier New" panose="02070309020205020404" pitchFamily="49" charset="0"/>
              <a:cs typeface="Courier New" panose="02070309020205020404" pitchFamily="49" charset="0"/>
            </a:endParaRPr>
          </a:p>
          <a:p>
            <a:pPr lvl="3"/>
            <a:r>
              <a:rPr lang="en-IN" dirty="0">
                <a:latin typeface="+mj-lt"/>
                <a:cs typeface="Courier New" panose="02070309020205020404" pitchFamily="49" charset="0"/>
              </a:rPr>
              <a:t>There are two conditions to identify if a negative collision is occurred. Those are,</a:t>
            </a:r>
          </a:p>
          <a:p>
            <a:pPr lvl="6"/>
            <a:r>
              <a:rPr lang="en-IN" dirty="0">
                <a:latin typeface="+mj-lt"/>
                <a:cs typeface="Courier New" panose="02070309020205020404" pitchFamily="49" charset="0"/>
              </a:rPr>
              <a:t>Position of the snake head is not within the screen.</a:t>
            </a:r>
          </a:p>
          <a:p>
            <a:pPr lvl="6"/>
            <a:r>
              <a:rPr lang="en-IN" dirty="0">
                <a:latin typeface="+mj-lt"/>
                <a:cs typeface="Courier New" panose="02070309020205020404" pitchFamily="49" charset="0"/>
              </a:rPr>
              <a:t>Snake head collides with its own body</a:t>
            </a:r>
          </a:p>
          <a:p>
            <a:pPr lvl="3"/>
            <a:r>
              <a:rPr lang="en-IN" dirty="0">
                <a:latin typeface="+mj-lt"/>
                <a:cs typeface="Courier New" panose="02070309020205020404" pitchFamily="49" charset="0"/>
              </a:rPr>
              <a:t>As explained before, there are 20 squares in each and every row and column. If the snake head is not present between the first (0</a:t>
            </a:r>
            <a:r>
              <a:rPr lang="en-IN" baseline="30000" dirty="0">
                <a:latin typeface="+mj-lt"/>
                <a:cs typeface="Courier New" panose="02070309020205020404" pitchFamily="49" charset="0"/>
              </a:rPr>
              <a:t>th</a:t>
            </a:r>
            <a:r>
              <a:rPr lang="en-IN" dirty="0">
                <a:latin typeface="+mj-lt"/>
                <a:cs typeface="Courier New" panose="02070309020205020404" pitchFamily="49" charset="0"/>
              </a:rPr>
              <a:t> square) or the last square (19</a:t>
            </a:r>
            <a:r>
              <a:rPr lang="en-IN" baseline="30000" dirty="0">
                <a:latin typeface="+mj-lt"/>
                <a:cs typeface="Courier New" panose="02070309020205020404" pitchFamily="49" charset="0"/>
              </a:rPr>
              <a:t>th</a:t>
            </a:r>
            <a:r>
              <a:rPr lang="en-IN" dirty="0">
                <a:latin typeface="+mj-lt"/>
                <a:cs typeface="Courier New" panose="02070309020205020404" pitchFamily="49" charset="0"/>
              </a:rPr>
              <a:t> square) in that row or column then a negative collision is registered. </a:t>
            </a:r>
          </a:p>
          <a:p>
            <a:pPr lvl="3"/>
            <a:r>
              <a:rPr lang="en-IN" dirty="0">
                <a:latin typeface="+mj-lt"/>
                <a:cs typeface="Courier New" panose="02070309020205020404" pitchFamily="49" charset="0"/>
              </a:rPr>
              <a:t>If snake head’s position is same as any one of the other body elements then also a negative collision is registered.</a:t>
            </a:r>
          </a:p>
          <a:p>
            <a:pPr lvl="3"/>
            <a:r>
              <a:rPr lang="en-IN" dirty="0">
                <a:latin typeface="+mj-lt"/>
                <a:cs typeface="Courier New" panose="02070309020205020404" pitchFamily="49" charset="0"/>
              </a:rPr>
              <a:t>If </a:t>
            </a:r>
            <a:r>
              <a:rPr lang="en-IN" dirty="0" err="1">
                <a:latin typeface="+mj-lt"/>
                <a:cs typeface="Courier New" panose="02070309020205020404" pitchFamily="49" charset="0"/>
              </a:rPr>
              <a:t>neg_collision_detect</a:t>
            </a:r>
            <a:r>
              <a:rPr lang="en-IN" dirty="0">
                <a:latin typeface="+mj-lt"/>
                <a:cs typeface="Courier New" panose="02070309020205020404" pitchFamily="49" charset="0"/>
              </a:rPr>
              <a:t>() returns true then direction vector is reset to </a:t>
            </a:r>
            <a:r>
              <a:rPr lang="en-IN" dirty="0">
                <a:latin typeface="Arial" panose="020B0604020202020204" pitchFamily="34" charset="0"/>
                <a:cs typeface="Arial" panose="020B0604020202020204" pitchFamily="34" charset="0"/>
              </a:rPr>
              <a:t>0i+0j  </a:t>
            </a:r>
            <a:r>
              <a:rPr lang="en-IN" dirty="0">
                <a:latin typeface="+mj-lt"/>
                <a:cs typeface="Courier New" panose="02070309020205020404" pitchFamily="49" charset="0"/>
              </a:rPr>
              <a:t>and the snake body takes  the value of initial snake body (representing fresh game state). Game sound is stopped and will be played if the player presses one of the arrow keys to move the snake.</a:t>
            </a:r>
          </a:p>
          <a:p>
            <a:pPr marL="45720" indent="0">
              <a:buNone/>
            </a:pPr>
            <a:endParaRPr lang="en-IN" dirty="0">
              <a:latin typeface="+mj-lt"/>
              <a:cs typeface="Courier New" panose="02070309020205020404" pitchFamily="49" charset="0"/>
            </a:endParaRPr>
          </a:p>
        </p:txBody>
      </p:sp>
    </p:spTree>
    <p:extLst>
      <p:ext uri="{BB962C8B-B14F-4D97-AF65-F5344CB8AC3E}">
        <p14:creationId xmlns:p14="http://schemas.microsoft.com/office/powerpoint/2010/main" val="1603503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7F60-F6FB-DAA0-ABFA-2DF9256DCE5D}"/>
              </a:ext>
            </a:extLst>
          </p:cNvPr>
          <p:cNvSpPr>
            <a:spLocks noGrp="1"/>
          </p:cNvSpPr>
          <p:nvPr>
            <p:ph type="title"/>
          </p:nvPr>
        </p:nvSpPr>
        <p:spPr/>
        <p:txBody>
          <a:bodyPr/>
          <a:lstStyle/>
          <a:p>
            <a:r>
              <a:rPr lang="en-IN" dirty="0"/>
              <a:t>DISPLAYING SCORE AND HIGH SCORE</a:t>
            </a:r>
          </a:p>
        </p:txBody>
      </p:sp>
      <p:sp>
        <p:nvSpPr>
          <p:cNvPr id="3" name="Content Placeholder 2">
            <a:extLst>
              <a:ext uri="{FF2B5EF4-FFF2-40B4-BE49-F238E27FC236}">
                <a16:creationId xmlns:a16="http://schemas.microsoft.com/office/drawing/2014/main" id="{A01DDAE1-736C-DC43-4F62-56607E110C9F}"/>
              </a:ext>
            </a:extLst>
          </p:cNvPr>
          <p:cNvSpPr>
            <a:spLocks noGrp="1"/>
          </p:cNvSpPr>
          <p:nvPr>
            <p:ph idx="1"/>
          </p:nvPr>
        </p:nvSpPr>
        <p:spPr>
          <a:xfrm>
            <a:off x="1143001" y="2057400"/>
            <a:ext cx="7320515" cy="4038600"/>
          </a:xfrm>
        </p:spPr>
        <p:txBody>
          <a:bodyPr>
            <a:normAutofit fontScale="85000" lnSpcReduction="20000"/>
          </a:bodyPr>
          <a:lstStyle/>
          <a:p>
            <a:pPr marL="45720" indent="0">
              <a:buNone/>
            </a:pPr>
            <a:r>
              <a:rPr lang="en-IN" dirty="0" err="1">
                <a:latin typeface="Courier New" panose="02070309020205020404" pitchFamily="49" charset="0"/>
                <a:cs typeface="Courier New" panose="02070309020205020404" pitchFamily="49" charset="0"/>
              </a:rPr>
              <a:t>draw_score</a:t>
            </a:r>
            <a:r>
              <a:rPr lang="en-IN" dirty="0">
                <a:latin typeface="Courier New" panose="02070309020205020404" pitchFamily="49" charset="0"/>
                <a:cs typeface="Courier New" panose="02070309020205020404" pitchFamily="49" charset="0"/>
              </a:rPr>
              <a:t>():</a:t>
            </a:r>
          </a:p>
          <a:p>
            <a:r>
              <a:rPr lang="en-IN" sz="2000" dirty="0">
                <a:latin typeface="+mj-lt"/>
                <a:cs typeface="Courier New" panose="02070309020205020404" pitchFamily="49" charset="0"/>
              </a:rPr>
              <a:t>We have created three objects that are to be </a:t>
            </a:r>
            <a:r>
              <a:rPr lang="en-IN" sz="2000" dirty="0" err="1">
                <a:latin typeface="+mj-lt"/>
                <a:cs typeface="Courier New" panose="02070309020205020404" pitchFamily="49" charset="0"/>
              </a:rPr>
              <a:t>blitted</a:t>
            </a:r>
            <a:r>
              <a:rPr lang="en-IN" sz="2000" dirty="0">
                <a:latin typeface="+mj-lt"/>
                <a:cs typeface="Courier New" panose="02070309020205020404" pitchFamily="49" charset="0"/>
              </a:rPr>
              <a:t> over the screen. Those are,</a:t>
            </a:r>
          </a:p>
          <a:p>
            <a:pPr lvl="5"/>
            <a:endParaRPr lang="en-IN" dirty="0">
              <a:latin typeface="+mj-lt"/>
              <a:cs typeface="Courier New" panose="02070309020205020404" pitchFamily="49" charset="0"/>
            </a:endParaRPr>
          </a:p>
          <a:p>
            <a:pPr lvl="5"/>
            <a:r>
              <a:rPr lang="en-IN" dirty="0">
                <a:latin typeface="+mj-lt"/>
                <a:cs typeface="Courier New" panose="02070309020205020404" pitchFamily="49" charset="0"/>
              </a:rPr>
              <a:t>Score surface : This displays the current score.</a:t>
            </a:r>
          </a:p>
          <a:p>
            <a:pPr lvl="5"/>
            <a:r>
              <a:rPr lang="en-IN" dirty="0">
                <a:latin typeface="+mj-lt"/>
                <a:cs typeface="Courier New" panose="02070309020205020404" pitchFamily="49" charset="0"/>
              </a:rPr>
              <a:t>High score surface : This displays the highest score obtained by the player.</a:t>
            </a:r>
          </a:p>
          <a:p>
            <a:pPr lvl="5"/>
            <a:r>
              <a:rPr lang="en-IN" dirty="0">
                <a:latin typeface="+mj-lt"/>
                <a:cs typeface="Courier New" panose="02070309020205020404" pitchFamily="49" charset="0"/>
              </a:rPr>
              <a:t>Fruit rectangle : This puts a fruit image before the score surface for visual context.</a:t>
            </a:r>
          </a:p>
          <a:p>
            <a:r>
              <a:rPr lang="en-IN" sz="2000" dirty="0">
                <a:latin typeface="+mj-lt"/>
                <a:cs typeface="Courier New" panose="02070309020205020404" pitchFamily="49" charset="0"/>
              </a:rPr>
              <a:t>These surfaces are created by render() method of the Font class. render() method contains information about font colour and text. We have also turned anti aliasing on for smoothness of text.</a:t>
            </a:r>
          </a:p>
          <a:p>
            <a:r>
              <a:rPr lang="en-IN" sz="2000" dirty="0">
                <a:latin typeface="+mj-lt"/>
                <a:cs typeface="Courier New" panose="02070309020205020404" pitchFamily="49" charset="0"/>
              </a:rPr>
              <a:t>We have created </a:t>
            </a:r>
            <a:r>
              <a:rPr lang="en-IN" sz="2000" dirty="0" err="1">
                <a:latin typeface="+mj-lt"/>
                <a:cs typeface="Courier New" panose="02070309020205020404" pitchFamily="49" charset="0"/>
              </a:rPr>
              <a:t>score_rect</a:t>
            </a:r>
            <a:r>
              <a:rPr lang="en-IN" sz="2000" dirty="0">
                <a:latin typeface="+mj-lt"/>
                <a:cs typeface="Courier New" panose="02070309020205020404" pitchFamily="49" charset="0"/>
              </a:rPr>
              <a:t> to hold the position and size data of the score surface and a </a:t>
            </a:r>
            <a:r>
              <a:rPr lang="en-IN" sz="2000" dirty="0" err="1">
                <a:latin typeface="+mj-lt"/>
                <a:cs typeface="Courier New" panose="02070309020205020404" pitchFamily="49" charset="0"/>
              </a:rPr>
              <a:t>h_score</a:t>
            </a:r>
            <a:r>
              <a:rPr lang="en-IN" sz="2000" dirty="0">
                <a:latin typeface="+mj-lt"/>
                <a:cs typeface="Courier New" panose="02070309020205020404" pitchFamily="49" charset="0"/>
              </a:rPr>
              <a:t> and </a:t>
            </a:r>
            <a:r>
              <a:rPr lang="en-IN" sz="2000" dirty="0" err="1">
                <a:latin typeface="+mj-lt"/>
                <a:cs typeface="Courier New" panose="02070309020205020404" pitchFamily="49" charset="0"/>
              </a:rPr>
              <a:t>fr_rect</a:t>
            </a:r>
            <a:r>
              <a:rPr lang="en-IN" sz="2000" dirty="0">
                <a:latin typeface="+mj-lt"/>
                <a:cs typeface="Courier New" panose="02070309020205020404" pitchFamily="49" charset="0"/>
              </a:rPr>
              <a:t> to hold the position and size data of the high score and the fruit surface respectively.</a:t>
            </a:r>
          </a:p>
          <a:p>
            <a:r>
              <a:rPr lang="en-IN" sz="2000" dirty="0">
                <a:latin typeface="+mj-lt"/>
                <a:cs typeface="Courier New" panose="02070309020205020404" pitchFamily="49" charset="0"/>
              </a:rPr>
              <a:t>All these are transferred to the screen by calling </a:t>
            </a:r>
            <a:r>
              <a:rPr lang="en-IN" sz="2000" dirty="0" err="1">
                <a:latin typeface="+mj-lt"/>
                <a:cs typeface="Courier New" panose="02070309020205020404" pitchFamily="49" charset="0"/>
              </a:rPr>
              <a:t>blit</a:t>
            </a:r>
            <a:r>
              <a:rPr lang="en-IN" sz="2000" dirty="0">
                <a:latin typeface="+mj-lt"/>
                <a:cs typeface="Courier New" panose="02070309020205020404" pitchFamily="49" charset="0"/>
              </a:rPr>
              <a:t>() method.</a:t>
            </a:r>
          </a:p>
          <a:p>
            <a:endParaRPr lang="en-IN" sz="2000" dirty="0">
              <a:latin typeface="+mj-lt"/>
              <a:cs typeface="Courier New" panose="02070309020205020404" pitchFamily="49" charset="0"/>
            </a:endParaRPr>
          </a:p>
          <a:p>
            <a:pPr marL="45720" indent="0">
              <a:buNone/>
            </a:pPr>
            <a:endParaRPr lang="en-IN"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88E0CAAE-0434-0D43-211A-C26B4E539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2888" y="2381242"/>
            <a:ext cx="2466993" cy="1047758"/>
          </a:xfrm>
          <a:prstGeom prst="rect">
            <a:avLst/>
          </a:prstGeom>
        </p:spPr>
      </p:pic>
      <p:pic>
        <p:nvPicPr>
          <p:cNvPr id="9" name="Picture 8">
            <a:extLst>
              <a:ext uri="{FF2B5EF4-FFF2-40B4-BE49-F238E27FC236}">
                <a16:creationId xmlns:a16="http://schemas.microsoft.com/office/drawing/2014/main" id="{F41E8E14-9CA6-6F3B-007D-6FA2E59FB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464" y="4697709"/>
            <a:ext cx="1066808" cy="809631"/>
          </a:xfrm>
          <a:prstGeom prst="rect">
            <a:avLst/>
          </a:prstGeom>
        </p:spPr>
      </p:pic>
    </p:spTree>
    <p:extLst>
      <p:ext uri="{BB962C8B-B14F-4D97-AF65-F5344CB8AC3E}">
        <p14:creationId xmlns:p14="http://schemas.microsoft.com/office/powerpoint/2010/main" val="386880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559E-3CBC-A0C7-CD41-1914FC80C0F2}"/>
              </a:ext>
            </a:extLst>
          </p:cNvPr>
          <p:cNvSpPr>
            <a:spLocks noGrp="1"/>
          </p:cNvSpPr>
          <p:nvPr>
            <p:ph type="title"/>
          </p:nvPr>
        </p:nvSpPr>
        <p:spPr/>
        <p:txBody>
          <a:bodyPr/>
          <a:lstStyle/>
          <a:p>
            <a:r>
              <a:rPr lang="en-IN" dirty="0"/>
              <a:t>CREATING THE GRASS PATTERN</a:t>
            </a:r>
          </a:p>
        </p:txBody>
      </p:sp>
      <p:sp>
        <p:nvSpPr>
          <p:cNvPr id="3" name="Content Placeholder 2">
            <a:extLst>
              <a:ext uri="{FF2B5EF4-FFF2-40B4-BE49-F238E27FC236}">
                <a16:creationId xmlns:a16="http://schemas.microsoft.com/office/drawing/2014/main" id="{5790E839-82F4-D99D-9526-2C06963EA1D6}"/>
              </a:ext>
            </a:extLst>
          </p:cNvPr>
          <p:cNvSpPr>
            <a:spLocks noGrp="1"/>
          </p:cNvSpPr>
          <p:nvPr>
            <p:ph idx="1"/>
          </p:nvPr>
        </p:nvSpPr>
        <p:spPr>
          <a:xfrm>
            <a:off x="1143000" y="2057400"/>
            <a:ext cx="6650665" cy="4038600"/>
          </a:xfrm>
        </p:spPr>
        <p:txBody>
          <a:bodyPr/>
          <a:lstStyle/>
          <a:p>
            <a:pPr marL="45720" indent="0">
              <a:buNone/>
            </a:pPr>
            <a:r>
              <a:rPr lang="en-IN" dirty="0" err="1">
                <a:latin typeface="Courier New" panose="02070309020205020404" pitchFamily="49" charset="0"/>
                <a:cs typeface="Courier New" panose="02070309020205020404" pitchFamily="49" charset="0"/>
              </a:rPr>
              <a:t>create_grass</a:t>
            </a:r>
            <a:r>
              <a:rPr lang="en-IN" dirty="0">
                <a:latin typeface="Courier New" panose="02070309020205020404" pitchFamily="49" charset="0"/>
                <a:cs typeface="Courier New" panose="02070309020205020404" pitchFamily="49" charset="0"/>
              </a:rPr>
              <a:t>():</a:t>
            </a:r>
          </a:p>
          <a:p>
            <a:r>
              <a:rPr lang="en-IN" sz="2000" dirty="0">
                <a:latin typeface="+mj-lt"/>
                <a:cs typeface="Courier New" panose="02070309020205020404" pitchFamily="49" charset="0"/>
              </a:rPr>
              <a:t>We have used two colours for creating the grass pattern,</a:t>
            </a:r>
          </a:p>
          <a:p>
            <a:pPr lvl="5"/>
            <a:r>
              <a:rPr lang="en-IN" dirty="0">
                <a:latin typeface="+mj-lt"/>
                <a:cs typeface="Courier New" panose="02070309020205020404" pitchFamily="49" charset="0"/>
              </a:rPr>
              <a:t>Light green colour (RGB : (167,209,61))</a:t>
            </a:r>
          </a:p>
          <a:p>
            <a:pPr lvl="5"/>
            <a:r>
              <a:rPr lang="en-IN" dirty="0">
                <a:latin typeface="+mj-lt"/>
                <a:cs typeface="Courier New" panose="02070309020205020404" pitchFamily="49" charset="0"/>
              </a:rPr>
              <a:t>Dark green colour (RGB : (175,215,70))</a:t>
            </a:r>
          </a:p>
          <a:p>
            <a:r>
              <a:rPr lang="en-IN" sz="2000" dirty="0">
                <a:latin typeface="+mj-lt"/>
                <a:cs typeface="Courier New" panose="02070309020205020404" pitchFamily="49" charset="0"/>
              </a:rPr>
              <a:t>For every odd row, we colour the square by dark green if the column is even else we colour it by light green.</a:t>
            </a:r>
          </a:p>
          <a:p>
            <a:r>
              <a:rPr lang="en-IN" sz="2000" dirty="0">
                <a:latin typeface="+mj-lt"/>
                <a:cs typeface="Courier New" panose="02070309020205020404" pitchFamily="49" charset="0"/>
              </a:rPr>
              <a:t>For every even row, we colour the square by light green if the column is even else we colour it by dark green.</a:t>
            </a:r>
          </a:p>
        </p:txBody>
      </p:sp>
      <p:pic>
        <p:nvPicPr>
          <p:cNvPr id="5" name="Picture 4">
            <a:extLst>
              <a:ext uri="{FF2B5EF4-FFF2-40B4-BE49-F238E27FC236}">
                <a16:creationId xmlns:a16="http://schemas.microsoft.com/office/drawing/2014/main" id="{46F4EBD3-BAB3-4D80-F595-BCAC07431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829" y="2443243"/>
            <a:ext cx="1914539" cy="2305067"/>
          </a:xfrm>
          <a:prstGeom prst="rect">
            <a:avLst/>
          </a:prstGeom>
        </p:spPr>
      </p:pic>
    </p:spTree>
    <p:extLst>
      <p:ext uri="{BB962C8B-B14F-4D97-AF65-F5344CB8AC3E}">
        <p14:creationId xmlns:p14="http://schemas.microsoft.com/office/powerpoint/2010/main" val="3985175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D1E0-D0EF-A16B-F88E-DB70D1225F9B}"/>
              </a:ext>
            </a:extLst>
          </p:cNvPr>
          <p:cNvSpPr>
            <a:spLocks noGrp="1"/>
          </p:cNvSpPr>
          <p:nvPr>
            <p:ph type="title"/>
          </p:nvPr>
        </p:nvSpPr>
        <p:spPr/>
        <p:txBody>
          <a:bodyPr/>
          <a:lstStyle/>
          <a:p>
            <a:r>
              <a:rPr lang="en-IN" dirty="0"/>
              <a:t>ANSELM</a:t>
            </a:r>
          </a:p>
        </p:txBody>
      </p:sp>
      <p:sp>
        <p:nvSpPr>
          <p:cNvPr id="3" name="Content Placeholder 2">
            <a:extLst>
              <a:ext uri="{FF2B5EF4-FFF2-40B4-BE49-F238E27FC236}">
                <a16:creationId xmlns:a16="http://schemas.microsoft.com/office/drawing/2014/main" id="{F2D5A5B5-854C-C383-7590-D3FE1173B4DF}"/>
              </a:ext>
            </a:extLst>
          </p:cNvPr>
          <p:cNvSpPr>
            <a:spLocks noGrp="1"/>
          </p:cNvSpPr>
          <p:nvPr>
            <p:ph idx="1"/>
          </p:nvPr>
        </p:nvSpPr>
        <p:spPr/>
        <p:txBody>
          <a:bodyPr/>
          <a:lstStyle/>
          <a:p>
            <a:r>
              <a:rPr lang="en-IN" dirty="0"/>
              <a:t>Align all the text in the above slides. Find a way to shift the bullet points to the left.</a:t>
            </a:r>
          </a:p>
          <a:p>
            <a:r>
              <a:rPr lang="en-IN" dirty="0"/>
              <a:t>Use courier new font (I have used corbel font pls change them </a:t>
            </a:r>
            <a:r>
              <a:rPr lang="en-IN" dirty="0">
                <a:sym typeface="Wingdings" panose="05000000000000000000" pitchFamily="2" charset="2"/>
              </a:rPr>
              <a:t></a:t>
            </a:r>
            <a:r>
              <a:rPr lang="en-IN" dirty="0"/>
              <a:t>) for functions and variables from our code.</a:t>
            </a:r>
          </a:p>
          <a:p>
            <a:r>
              <a:rPr lang="en-IN" dirty="0"/>
              <a:t>Outcome slide and thank you slide.</a:t>
            </a:r>
          </a:p>
          <a:p>
            <a:pPr marL="45720" indent="0">
              <a:buNone/>
            </a:pPr>
            <a:endParaRPr lang="en-IN" dirty="0"/>
          </a:p>
        </p:txBody>
      </p:sp>
    </p:spTree>
    <p:extLst>
      <p:ext uri="{BB962C8B-B14F-4D97-AF65-F5344CB8AC3E}">
        <p14:creationId xmlns:p14="http://schemas.microsoft.com/office/powerpoint/2010/main" val="4147519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88673-CB6C-FAAE-2DAC-4FC3AABA4652}"/>
              </a:ext>
            </a:extLst>
          </p:cNvPr>
          <p:cNvSpPr>
            <a:spLocks noGrp="1"/>
          </p:cNvSpPr>
          <p:nvPr>
            <p:ph type="title"/>
          </p:nvPr>
        </p:nvSpPr>
        <p:spPr/>
        <p:txBody>
          <a:bodyPr/>
          <a:lstStyle/>
          <a:p>
            <a:r>
              <a:rPr lang="en-IN" dirty="0"/>
              <a:t>Modules and packages used</a:t>
            </a:r>
          </a:p>
        </p:txBody>
      </p:sp>
      <p:sp>
        <p:nvSpPr>
          <p:cNvPr id="5" name="Text Placeholder 4">
            <a:extLst>
              <a:ext uri="{FF2B5EF4-FFF2-40B4-BE49-F238E27FC236}">
                <a16:creationId xmlns:a16="http://schemas.microsoft.com/office/drawing/2014/main" id="{3902A99C-E5D8-F143-8612-4C8175D9487B}"/>
              </a:ext>
            </a:extLst>
          </p:cNvPr>
          <p:cNvSpPr>
            <a:spLocks noGrp="1"/>
          </p:cNvSpPr>
          <p:nvPr>
            <p:ph type="body" idx="1"/>
          </p:nvPr>
        </p:nvSpPr>
        <p:spPr/>
        <p:txBody>
          <a:bodyPr/>
          <a:lstStyle/>
          <a:p>
            <a:r>
              <a:rPr lang="en-IN" dirty="0"/>
              <a:t>Package: Pygame</a:t>
            </a:r>
          </a:p>
          <a:p>
            <a:r>
              <a:rPr lang="en-IN" dirty="0"/>
              <a:t>Modules: random, sys</a:t>
            </a:r>
          </a:p>
          <a:p>
            <a:r>
              <a:rPr lang="en-IN" dirty="0"/>
              <a:t>Modules imported from pygame: </a:t>
            </a:r>
            <a:r>
              <a:rPr lang="en-IN" dirty="0" err="1"/>
              <a:t>pygame.math</a:t>
            </a:r>
            <a:r>
              <a:rPr lang="en-IN" dirty="0"/>
              <a:t>, </a:t>
            </a:r>
            <a:r>
              <a:rPr lang="en-IN" dirty="0" err="1"/>
              <a:t>pygame.locals</a:t>
            </a:r>
            <a:r>
              <a:rPr lang="en-IN" dirty="0"/>
              <a:t> </a:t>
            </a:r>
          </a:p>
        </p:txBody>
      </p:sp>
    </p:spTree>
    <p:extLst>
      <p:ext uri="{BB962C8B-B14F-4D97-AF65-F5344CB8AC3E}">
        <p14:creationId xmlns:p14="http://schemas.microsoft.com/office/powerpoint/2010/main" val="362453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5FCD5-0036-A1B1-FD15-ACC25269AC67}"/>
              </a:ext>
            </a:extLst>
          </p:cNvPr>
          <p:cNvSpPr>
            <a:spLocks noGrp="1"/>
          </p:cNvSpPr>
          <p:nvPr>
            <p:ph type="title"/>
          </p:nvPr>
        </p:nvSpPr>
        <p:spPr>
          <a:xfrm>
            <a:off x="1143000" y="503275"/>
            <a:ext cx="6129669" cy="1356360"/>
          </a:xfrm>
        </p:spPr>
        <p:txBody>
          <a:bodyPr/>
          <a:lstStyle/>
          <a:p>
            <a:r>
              <a:rPr lang="en-IN" dirty="0"/>
              <a:t>PYGAME PACKAGE</a:t>
            </a:r>
          </a:p>
        </p:txBody>
      </p:sp>
      <p:pic>
        <p:nvPicPr>
          <p:cNvPr id="7" name="Content Placeholder 6">
            <a:extLst>
              <a:ext uri="{FF2B5EF4-FFF2-40B4-BE49-F238E27FC236}">
                <a16:creationId xmlns:a16="http://schemas.microsoft.com/office/drawing/2014/main" id="{207A8AEF-2902-A91D-B483-B929363375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6010" y="2131828"/>
            <a:ext cx="5735151" cy="3949995"/>
          </a:xfrm>
        </p:spPr>
      </p:pic>
      <p:sp>
        <p:nvSpPr>
          <p:cNvPr id="9" name="TextBox 8">
            <a:extLst>
              <a:ext uri="{FF2B5EF4-FFF2-40B4-BE49-F238E27FC236}">
                <a16:creationId xmlns:a16="http://schemas.microsoft.com/office/drawing/2014/main" id="{DAE332BB-4183-AEBC-7351-DBE0E6B4464B}"/>
              </a:ext>
            </a:extLst>
          </p:cNvPr>
          <p:cNvSpPr txBox="1"/>
          <p:nvPr/>
        </p:nvSpPr>
        <p:spPr>
          <a:xfrm>
            <a:off x="1143000" y="2636874"/>
            <a:ext cx="4566684" cy="2800767"/>
          </a:xfrm>
          <a:prstGeom prst="rect">
            <a:avLst/>
          </a:prstGeom>
          <a:noFill/>
        </p:spPr>
        <p:txBody>
          <a:bodyPr wrap="square" rtlCol="0">
            <a:spAutoFit/>
          </a:bodyPr>
          <a:lstStyle/>
          <a:p>
            <a:r>
              <a:rPr lang="en-IN" sz="2200" dirty="0">
                <a:solidFill>
                  <a:schemeClr val="accent1">
                    <a:lumMod val="75000"/>
                  </a:schemeClr>
                </a:solidFill>
              </a:rPr>
              <a:t>Pygame is a powerful package that helps us to build 2-d games with graphics. It has inbuilt modules to handle sound, image and text. </a:t>
            </a:r>
          </a:p>
          <a:p>
            <a:r>
              <a:rPr lang="en-IN" sz="2200" dirty="0">
                <a:solidFill>
                  <a:schemeClr val="accent1">
                    <a:lumMod val="75000"/>
                  </a:schemeClr>
                </a:solidFill>
              </a:rPr>
              <a:t>One important advantage of this package is that its learning curve is not that steep. It is beginner friendly and features rich.</a:t>
            </a:r>
          </a:p>
        </p:txBody>
      </p:sp>
    </p:spTree>
    <p:extLst>
      <p:ext uri="{BB962C8B-B14F-4D97-AF65-F5344CB8AC3E}">
        <p14:creationId xmlns:p14="http://schemas.microsoft.com/office/powerpoint/2010/main" val="2559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F161E-B9E1-5A01-3A78-21E5B426D205}"/>
              </a:ext>
            </a:extLst>
          </p:cNvPr>
          <p:cNvSpPr>
            <a:spLocks noGrp="1"/>
          </p:cNvSpPr>
          <p:nvPr>
            <p:ph type="title"/>
          </p:nvPr>
        </p:nvSpPr>
        <p:spPr/>
        <p:txBody>
          <a:bodyPr/>
          <a:lstStyle/>
          <a:p>
            <a:r>
              <a:rPr lang="en-IN" dirty="0"/>
              <a:t>MODULES IMPORTED FROM PYGAME</a:t>
            </a:r>
          </a:p>
        </p:txBody>
      </p:sp>
      <p:sp>
        <p:nvSpPr>
          <p:cNvPr id="3" name="Content Placeholder 2">
            <a:extLst>
              <a:ext uri="{FF2B5EF4-FFF2-40B4-BE49-F238E27FC236}">
                <a16:creationId xmlns:a16="http://schemas.microsoft.com/office/drawing/2014/main" id="{694B73DA-A370-B742-DDCD-092C7CE21FB1}"/>
              </a:ext>
            </a:extLst>
          </p:cNvPr>
          <p:cNvSpPr>
            <a:spLocks noGrp="1"/>
          </p:cNvSpPr>
          <p:nvPr>
            <p:ph idx="1"/>
          </p:nvPr>
        </p:nvSpPr>
        <p:spPr/>
        <p:txBody>
          <a:bodyPr>
            <a:normAutofit/>
          </a:bodyPr>
          <a:lstStyle/>
          <a:p>
            <a:pPr marL="45720" indent="0">
              <a:buNone/>
            </a:pPr>
            <a:r>
              <a:rPr lang="en-IN" sz="2400" dirty="0" err="1"/>
              <a:t>Pygame.math</a:t>
            </a:r>
            <a:r>
              <a:rPr lang="en-IN" sz="2400" dirty="0"/>
              <a:t> module:</a:t>
            </a:r>
          </a:p>
          <a:p>
            <a:pPr lvl="2"/>
            <a:endParaRPr lang="en-IN" sz="2000" dirty="0"/>
          </a:p>
          <a:p>
            <a:pPr marL="548640" lvl="2" indent="0">
              <a:buNone/>
            </a:pPr>
            <a:r>
              <a:rPr lang="en-IN" sz="2000" dirty="0"/>
              <a:t>We have used this module to use Vector2(2 dimensional vector) data structure. As our game involves a lot of vector operations, this module has proven to be extremely useful for us. We can retrieve the coordinates of this data structure by using:</a:t>
            </a:r>
          </a:p>
          <a:p>
            <a:pPr marL="548640" lvl="2" indent="0">
              <a:buNone/>
            </a:pPr>
            <a:endParaRPr lang="en-IN" sz="2000" dirty="0">
              <a:latin typeface="Courier New" panose="02070309020205020404" pitchFamily="49" charset="0"/>
              <a:cs typeface="Courier New" panose="02070309020205020404" pitchFamily="49" charset="0"/>
            </a:endParaRPr>
          </a:p>
          <a:p>
            <a:pPr marL="548640" lvl="2" indent="0">
              <a:buNone/>
            </a:pPr>
            <a:endParaRPr lang="en-IN" sz="2000" dirty="0">
              <a:latin typeface="Courier New" panose="02070309020205020404" pitchFamily="49" charset="0"/>
              <a:cs typeface="Courier New" panose="02070309020205020404" pitchFamily="49" charset="0"/>
            </a:endParaRPr>
          </a:p>
          <a:p>
            <a:pPr marL="548640" lvl="2" indent="0">
              <a:buNone/>
            </a:pPr>
            <a:r>
              <a:rPr lang="en-IN" sz="2000" dirty="0">
                <a:latin typeface="Courier New" panose="02070309020205020404" pitchFamily="49" charset="0"/>
                <a:cs typeface="Courier New" panose="02070309020205020404" pitchFamily="49" charset="0"/>
              </a:rPr>
              <a:t>a = Vector2(2,3)</a:t>
            </a:r>
          </a:p>
          <a:p>
            <a:pPr marL="548640" lvl="2" indent="0">
              <a:buNone/>
            </a:pPr>
            <a:r>
              <a:rPr lang="en-IN" sz="2000" dirty="0">
                <a:latin typeface="Courier New" panose="02070309020205020404" pitchFamily="49" charset="0"/>
                <a:cs typeface="Courier New" panose="02070309020205020404" pitchFamily="49" charset="0"/>
              </a:rPr>
              <a:t>Then coordinates of ‘a’ can be used by </a:t>
            </a:r>
            <a:r>
              <a:rPr lang="en-IN" sz="2000" dirty="0" err="1">
                <a:latin typeface="Courier New" panose="02070309020205020404" pitchFamily="49" charset="0"/>
                <a:cs typeface="Courier New" panose="02070309020205020404" pitchFamily="49" charset="0"/>
              </a:rPr>
              <a:t>a.x</a:t>
            </a:r>
            <a:r>
              <a:rPr lang="en-IN" sz="2000" dirty="0">
                <a:latin typeface="Courier New" panose="02070309020205020404" pitchFamily="49" charset="0"/>
                <a:cs typeface="Courier New" panose="02070309020205020404" pitchFamily="49" charset="0"/>
              </a:rPr>
              <a:t> and </a:t>
            </a:r>
            <a:r>
              <a:rPr lang="en-IN" sz="2000" dirty="0" err="1">
                <a:latin typeface="Courier New" panose="02070309020205020404" pitchFamily="49" charset="0"/>
                <a:cs typeface="Courier New" panose="02070309020205020404" pitchFamily="49" charset="0"/>
              </a:rPr>
              <a:t>a.y</a:t>
            </a:r>
            <a:r>
              <a:rPr lang="en-IN" sz="2000" dirty="0">
                <a:latin typeface="Courier New" panose="02070309020205020404" pitchFamily="49" charset="0"/>
                <a:cs typeface="Courier New" panose="02070309020205020404" pitchFamily="49" charset="0"/>
              </a:rPr>
              <a:t> for x and y coordinates respectively.</a:t>
            </a:r>
          </a:p>
          <a:p>
            <a:pPr marL="548640" lvl="2" indent="0">
              <a:buNone/>
            </a:pPr>
            <a:r>
              <a:rPr lang="en-IN" sz="2000" dirty="0">
                <a:latin typeface="+mj-lt"/>
                <a:cs typeface="Courier New" panose="02070309020205020404" pitchFamily="49" charset="0"/>
              </a:rPr>
              <a:t>Other modules like </a:t>
            </a:r>
            <a:r>
              <a:rPr lang="en-IN" sz="2000" dirty="0" err="1">
                <a:latin typeface="+mj-lt"/>
                <a:cs typeface="Courier New" panose="02070309020205020404" pitchFamily="49" charset="0"/>
              </a:rPr>
              <a:t>Pygame.display</a:t>
            </a:r>
            <a:r>
              <a:rPr lang="en-IN" sz="2000" dirty="0">
                <a:latin typeface="+mj-lt"/>
                <a:cs typeface="Courier New" panose="02070309020205020404" pitchFamily="49" charset="0"/>
              </a:rPr>
              <a:t>, </a:t>
            </a:r>
            <a:r>
              <a:rPr lang="en-IN" sz="2000" dirty="0" err="1">
                <a:latin typeface="+mj-lt"/>
                <a:cs typeface="Courier New" panose="02070309020205020404" pitchFamily="49" charset="0"/>
              </a:rPr>
              <a:t>Pygame.time</a:t>
            </a:r>
            <a:r>
              <a:rPr lang="en-IN" sz="2000" dirty="0">
                <a:latin typeface="+mj-lt"/>
                <a:cs typeface="Courier New" panose="02070309020205020404" pitchFamily="49" charset="0"/>
              </a:rPr>
              <a:t>, </a:t>
            </a:r>
            <a:r>
              <a:rPr lang="en-IN" sz="2000" dirty="0" err="1">
                <a:latin typeface="+mj-lt"/>
                <a:cs typeface="Courier New" panose="02070309020205020404" pitchFamily="49" charset="0"/>
              </a:rPr>
              <a:t>Pygame.image</a:t>
            </a:r>
            <a:r>
              <a:rPr lang="en-IN" sz="2000" dirty="0">
                <a:latin typeface="+mj-lt"/>
                <a:cs typeface="Courier New" panose="02070309020205020404" pitchFamily="49" charset="0"/>
              </a:rPr>
              <a:t>, </a:t>
            </a:r>
            <a:r>
              <a:rPr lang="en-IN" sz="2000" dirty="0" err="1">
                <a:latin typeface="+mj-lt"/>
                <a:cs typeface="Courier New" panose="02070309020205020404" pitchFamily="49" charset="0"/>
              </a:rPr>
              <a:t>Pygame.font</a:t>
            </a:r>
            <a:r>
              <a:rPr lang="en-IN" sz="2000" dirty="0">
                <a:latin typeface="+mj-lt"/>
                <a:cs typeface="Courier New" panose="02070309020205020404" pitchFamily="49" charset="0"/>
              </a:rPr>
              <a:t> and </a:t>
            </a:r>
            <a:r>
              <a:rPr lang="en-IN" sz="2000" dirty="0" err="1">
                <a:latin typeface="+mj-lt"/>
                <a:cs typeface="Courier New" panose="02070309020205020404" pitchFamily="49" charset="0"/>
              </a:rPr>
              <a:t>Pygame.mixer</a:t>
            </a:r>
            <a:r>
              <a:rPr lang="en-IN" sz="2000" dirty="0">
                <a:latin typeface="+mj-lt"/>
                <a:cs typeface="Courier New" panose="02070309020205020404" pitchFamily="49" charset="0"/>
              </a:rPr>
              <a:t> are used. These will be explained in the code explanation section.</a:t>
            </a:r>
          </a:p>
        </p:txBody>
      </p:sp>
    </p:spTree>
    <p:extLst>
      <p:ext uri="{BB962C8B-B14F-4D97-AF65-F5344CB8AC3E}">
        <p14:creationId xmlns:p14="http://schemas.microsoft.com/office/powerpoint/2010/main" val="68223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9655-94F0-CD1A-E263-F6EEA28F8D52}"/>
              </a:ext>
            </a:extLst>
          </p:cNvPr>
          <p:cNvSpPr>
            <a:spLocks noGrp="1"/>
          </p:cNvSpPr>
          <p:nvPr>
            <p:ph type="title"/>
          </p:nvPr>
        </p:nvSpPr>
        <p:spPr/>
        <p:txBody>
          <a:bodyPr/>
          <a:lstStyle/>
          <a:p>
            <a:r>
              <a:rPr lang="en-IN" dirty="0"/>
              <a:t>MODULES IMPORTED FROM PYGAME</a:t>
            </a:r>
          </a:p>
        </p:txBody>
      </p:sp>
      <p:sp>
        <p:nvSpPr>
          <p:cNvPr id="3" name="Content Placeholder 2">
            <a:extLst>
              <a:ext uri="{FF2B5EF4-FFF2-40B4-BE49-F238E27FC236}">
                <a16:creationId xmlns:a16="http://schemas.microsoft.com/office/drawing/2014/main" id="{DA45185A-2B9F-8C11-401D-D4983849484A}"/>
              </a:ext>
            </a:extLst>
          </p:cNvPr>
          <p:cNvSpPr>
            <a:spLocks noGrp="1"/>
          </p:cNvSpPr>
          <p:nvPr>
            <p:ph idx="1"/>
          </p:nvPr>
        </p:nvSpPr>
        <p:spPr/>
        <p:txBody>
          <a:bodyPr/>
          <a:lstStyle/>
          <a:p>
            <a:pPr marL="45720" indent="0">
              <a:buNone/>
            </a:pPr>
            <a:r>
              <a:rPr lang="en-IN" sz="2400" dirty="0" err="1"/>
              <a:t>Pygame.locals</a:t>
            </a:r>
            <a:endParaRPr lang="en-IN" sz="2400" dirty="0"/>
          </a:p>
          <a:p>
            <a:pPr marL="45720" indent="0">
              <a:buNone/>
            </a:pPr>
            <a:r>
              <a:rPr lang="en-IN" sz="2000" dirty="0"/>
              <a:t>We have used this module to simply get the attributes for </a:t>
            </a:r>
            <a:r>
              <a:rPr lang="en-IN" sz="2000" dirty="0" err="1"/>
              <a:t>keydown</a:t>
            </a:r>
            <a:r>
              <a:rPr lang="en-IN" sz="2000" dirty="0"/>
              <a:t>, upper arrow key, lower arrow key, left and right arrow key and finally escape key.</a:t>
            </a:r>
          </a:p>
          <a:p>
            <a:pPr marL="45720" indent="0">
              <a:buNone/>
            </a:pPr>
            <a:r>
              <a:rPr lang="en-IN" sz="2000" dirty="0"/>
              <a:t>Here,</a:t>
            </a:r>
          </a:p>
          <a:p>
            <a:pPr marL="45720" indent="0">
              <a:buNone/>
            </a:pPr>
            <a:r>
              <a:rPr lang="en-IN" sz="2000" dirty="0">
                <a:latin typeface="Courier New" panose="02070309020205020404" pitchFamily="49" charset="0"/>
                <a:cs typeface="Courier New" panose="02070309020205020404" pitchFamily="49" charset="0"/>
              </a:rPr>
              <a:t>KEYDOWN – a type of event that registers a pressed key</a:t>
            </a:r>
          </a:p>
          <a:p>
            <a:pPr marL="45720" indent="0">
              <a:buNone/>
            </a:pPr>
            <a:r>
              <a:rPr lang="en-IN" sz="2000" dirty="0">
                <a:latin typeface="Courier New" panose="02070309020205020404" pitchFamily="49" charset="0"/>
                <a:cs typeface="Courier New" panose="02070309020205020404" pitchFamily="49" charset="0"/>
              </a:rPr>
              <a:t>K_UP – upper arrow key			K_LEFT – left arrow key</a:t>
            </a:r>
          </a:p>
          <a:p>
            <a:pPr marL="45720" indent="0">
              <a:buNone/>
            </a:pPr>
            <a:r>
              <a:rPr lang="en-IN" sz="2000" dirty="0">
                <a:latin typeface="Courier New" panose="02070309020205020404" pitchFamily="49" charset="0"/>
                <a:cs typeface="Courier New" panose="02070309020205020404" pitchFamily="49" charset="0"/>
              </a:rPr>
              <a:t>K_DOWN – down arrow key			K_RIGHT – right arrow key</a:t>
            </a:r>
          </a:p>
          <a:p>
            <a:pPr marL="45720" indent="0">
              <a:buNone/>
            </a:pPr>
            <a:r>
              <a:rPr lang="en-IN" sz="2000" dirty="0">
                <a:latin typeface="Courier New" panose="02070309020205020404" pitchFamily="49" charset="0"/>
                <a:cs typeface="Courier New" panose="02070309020205020404" pitchFamily="49" charset="0"/>
              </a:rPr>
              <a:t>K_ESCAPE – escape key</a:t>
            </a:r>
          </a:p>
          <a:p>
            <a:pPr marL="45720" indent="0">
              <a:buNone/>
            </a:pPr>
            <a:r>
              <a:rPr lang="en-IN" sz="2000" dirty="0">
                <a:latin typeface="+mj-lt"/>
                <a:cs typeface="Courier New" panose="02070309020205020404" pitchFamily="49" charset="0"/>
              </a:rPr>
              <a:t>These keys are possible values of </a:t>
            </a:r>
            <a:r>
              <a:rPr lang="en-IN" sz="2000" dirty="0" err="1">
                <a:latin typeface="+mj-lt"/>
                <a:cs typeface="Courier New" panose="02070309020205020404" pitchFamily="49" charset="0"/>
              </a:rPr>
              <a:t>event.key</a:t>
            </a:r>
            <a:r>
              <a:rPr lang="en-IN" sz="2000" dirty="0">
                <a:latin typeface="+mj-lt"/>
                <a:cs typeface="Courier New" panose="02070309020205020404" pitchFamily="49" charset="0"/>
              </a:rPr>
              <a:t>.</a:t>
            </a: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sz="2000" dirty="0">
              <a:latin typeface="Courier New" panose="02070309020205020404" pitchFamily="49" charset="0"/>
              <a:cs typeface="Courier New" panose="02070309020205020404" pitchFamily="49" charset="0"/>
            </a:endParaRPr>
          </a:p>
          <a:p>
            <a:pPr marL="45720" indent="0">
              <a:buNone/>
            </a:pPr>
            <a:endParaRPr lang="en-IN" dirty="0"/>
          </a:p>
        </p:txBody>
      </p:sp>
    </p:spTree>
    <p:extLst>
      <p:ext uri="{BB962C8B-B14F-4D97-AF65-F5344CB8AC3E}">
        <p14:creationId xmlns:p14="http://schemas.microsoft.com/office/powerpoint/2010/main" val="1722580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19DD4-1EAB-606B-90E7-36A34257A741}"/>
              </a:ext>
            </a:extLst>
          </p:cNvPr>
          <p:cNvSpPr>
            <a:spLocks noGrp="1"/>
          </p:cNvSpPr>
          <p:nvPr>
            <p:ph type="title"/>
          </p:nvPr>
        </p:nvSpPr>
        <p:spPr/>
        <p:txBody>
          <a:bodyPr/>
          <a:lstStyle/>
          <a:p>
            <a:r>
              <a:rPr lang="en-IN" dirty="0"/>
              <a:t>MODULES</a:t>
            </a:r>
          </a:p>
        </p:txBody>
      </p:sp>
      <p:sp>
        <p:nvSpPr>
          <p:cNvPr id="5" name="Content Placeholder 4">
            <a:extLst>
              <a:ext uri="{FF2B5EF4-FFF2-40B4-BE49-F238E27FC236}">
                <a16:creationId xmlns:a16="http://schemas.microsoft.com/office/drawing/2014/main" id="{7E715DE1-144B-815E-B51A-20A373A197AF}"/>
              </a:ext>
            </a:extLst>
          </p:cNvPr>
          <p:cNvSpPr>
            <a:spLocks noGrp="1"/>
          </p:cNvSpPr>
          <p:nvPr>
            <p:ph sz="half" idx="1"/>
          </p:nvPr>
        </p:nvSpPr>
        <p:spPr/>
        <p:txBody>
          <a:bodyPr>
            <a:normAutofit/>
          </a:bodyPr>
          <a:lstStyle/>
          <a:p>
            <a:pPr marL="45720" indent="0">
              <a:buNone/>
            </a:pPr>
            <a:r>
              <a:rPr lang="en-IN" sz="2400" dirty="0"/>
              <a:t>Random module:</a:t>
            </a:r>
          </a:p>
          <a:p>
            <a:pPr marL="45720" indent="0">
              <a:buNone/>
            </a:pPr>
            <a:r>
              <a:rPr lang="en-IN" sz="2000" dirty="0"/>
              <a:t>We have used the </a:t>
            </a:r>
            <a:r>
              <a:rPr lang="en-IN" sz="2000" dirty="0" err="1"/>
              <a:t>randint</a:t>
            </a:r>
            <a:r>
              <a:rPr lang="en-IN" sz="2000" dirty="0"/>
              <a:t> function of this module to randomise the fruit’s position whenever it gets hit by a snake. </a:t>
            </a:r>
          </a:p>
          <a:p>
            <a:pPr marL="45720" indent="0">
              <a:buNone/>
            </a:pPr>
            <a:endParaRPr lang="en-IN" sz="2000" dirty="0"/>
          </a:p>
          <a:p>
            <a:pPr marL="45720" indent="0">
              <a:buNone/>
            </a:pPr>
            <a:endParaRPr lang="en-IN" sz="2000" dirty="0"/>
          </a:p>
        </p:txBody>
      </p:sp>
      <p:sp>
        <p:nvSpPr>
          <p:cNvPr id="6" name="Content Placeholder 5">
            <a:extLst>
              <a:ext uri="{FF2B5EF4-FFF2-40B4-BE49-F238E27FC236}">
                <a16:creationId xmlns:a16="http://schemas.microsoft.com/office/drawing/2014/main" id="{51D6F142-372E-EA03-0A5B-55E1923E0B8E}"/>
              </a:ext>
            </a:extLst>
          </p:cNvPr>
          <p:cNvSpPr>
            <a:spLocks noGrp="1"/>
          </p:cNvSpPr>
          <p:nvPr>
            <p:ph sz="half" idx="2"/>
          </p:nvPr>
        </p:nvSpPr>
        <p:spPr/>
        <p:txBody>
          <a:bodyPr>
            <a:normAutofit/>
          </a:bodyPr>
          <a:lstStyle/>
          <a:p>
            <a:pPr marL="45720" indent="0">
              <a:buNone/>
            </a:pPr>
            <a:r>
              <a:rPr lang="en-IN" sz="2400" dirty="0"/>
              <a:t>Sys module:</a:t>
            </a:r>
          </a:p>
          <a:p>
            <a:pPr marL="45720" indent="0">
              <a:buNone/>
            </a:pPr>
            <a:r>
              <a:rPr lang="en-IN" sz="2000" dirty="0"/>
              <a:t>We have used the exit function of this module. This ensures that any background activity stops if close button or escape button is pressed</a:t>
            </a:r>
          </a:p>
        </p:txBody>
      </p:sp>
      <p:pic>
        <p:nvPicPr>
          <p:cNvPr id="8" name="Picture 7">
            <a:extLst>
              <a:ext uri="{FF2B5EF4-FFF2-40B4-BE49-F238E27FC236}">
                <a16:creationId xmlns:a16="http://schemas.microsoft.com/office/drawing/2014/main" id="{0876C080-5439-72F3-4EA3-F5F9FD67C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961" y="4211408"/>
            <a:ext cx="3676677" cy="819156"/>
          </a:xfrm>
          <a:prstGeom prst="rect">
            <a:avLst/>
          </a:prstGeom>
        </p:spPr>
      </p:pic>
      <p:pic>
        <p:nvPicPr>
          <p:cNvPr id="10" name="Picture 9">
            <a:extLst>
              <a:ext uri="{FF2B5EF4-FFF2-40B4-BE49-F238E27FC236}">
                <a16:creationId xmlns:a16="http://schemas.microsoft.com/office/drawing/2014/main" id="{375DB30E-540F-B16C-667C-C3B85737F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3795" y="3853808"/>
            <a:ext cx="2838471" cy="1038233"/>
          </a:xfrm>
          <a:prstGeom prst="rect">
            <a:avLst/>
          </a:prstGeom>
        </p:spPr>
      </p:pic>
      <p:pic>
        <p:nvPicPr>
          <p:cNvPr id="12" name="Picture 11">
            <a:extLst>
              <a:ext uri="{FF2B5EF4-FFF2-40B4-BE49-F238E27FC236}">
                <a16:creationId xmlns:a16="http://schemas.microsoft.com/office/drawing/2014/main" id="{1C27637A-8545-56D1-CFB9-AF56173D3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122" y="5127168"/>
            <a:ext cx="3114698" cy="838206"/>
          </a:xfrm>
          <a:prstGeom prst="rect">
            <a:avLst/>
          </a:prstGeom>
        </p:spPr>
      </p:pic>
    </p:spTree>
    <p:extLst>
      <p:ext uri="{BB962C8B-B14F-4D97-AF65-F5344CB8AC3E}">
        <p14:creationId xmlns:p14="http://schemas.microsoft.com/office/powerpoint/2010/main" val="82891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CB7D6A-8EA7-4A09-7198-2E52248C3588}"/>
              </a:ext>
            </a:extLst>
          </p:cNvPr>
          <p:cNvSpPr>
            <a:spLocks noGrp="1"/>
          </p:cNvSpPr>
          <p:nvPr>
            <p:ph type="title"/>
          </p:nvPr>
        </p:nvSpPr>
        <p:spPr/>
        <p:txBody>
          <a:bodyPr/>
          <a:lstStyle/>
          <a:p>
            <a:r>
              <a:rPr lang="en-IN" dirty="0"/>
              <a:t>SOURCE CODE</a:t>
            </a:r>
          </a:p>
        </p:txBody>
      </p:sp>
      <p:sp>
        <p:nvSpPr>
          <p:cNvPr id="7" name="Text Placeholder 6">
            <a:extLst>
              <a:ext uri="{FF2B5EF4-FFF2-40B4-BE49-F238E27FC236}">
                <a16:creationId xmlns:a16="http://schemas.microsoft.com/office/drawing/2014/main" id="{FAD8D812-2F8A-6DC5-C37C-7510671DCD9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48621159"/>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1017</TotalTime>
  <Words>3086</Words>
  <Application>Microsoft Office PowerPoint</Application>
  <PresentationFormat>Widescreen</PresentationFormat>
  <Paragraphs>280</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Bahnschrift Light SemiCondensed</vt:lpstr>
      <vt:lpstr>Corbel</vt:lpstr>
      <vt:lpstr>Courier New</vt:lpstr>
      <vt:lpstr>Wingdings</vt:lpstr>
      <vt:lpstr>Basis</vt:lpstr>
      <vt:lpstr>Snake game</vt:lpstr>
      <vt:lpstr>TEAM MEMBERS</vt:lpstr>
      <vt:lpstr>INTRODUCTION</vt:lpstr>
      <vt:lpstr>Modules and packages used</vt:lpstr>
      <vt:lpstr>PYGAME PACKAGE</vt:lpstr>
      <vt:lpstr>MODULES IMPORTED FROM PYGAME</vt:lpstr>
      <vt:lpstr>MODULES IMPORTED FROM PYGAME</vt:lpstr>
      <vt:lpstr>MODULES</vt:lpstr>
      <vt:lpstr>SOURCE CODE</vt:lpstr>
      <vt:lpstr>PowerPoint Presentation</vt:lpstr>
      <vt:lpstr>PowerPoint Presentation</vt:lpstr>
      <vt:lpstr>PowerPoint Presentation</vt:lpstr>
      <vt:lpstr>PowerPoint Presentation</vt:lpstr>
      <vt:lpstr>PowerPoint Presentation</vt:lpstr>
      <vt:lpstr>PowerPoint Presentation</vt:lpstr>
      <vt:lpstr>SAMPLE OUTPUT</vt:lpstr>
      <vt:lpstr>PowerPoint Presentation</vt:lpstr>
      <vt:lpstr>CODE EXPLANATION</vt:lpstr>
      <vt:lpstr>METHODS AND ATTRIBUTES FROM PYGAME</vt:lpstr>
      <vt:lpstr>Pygame.display  Pygame.image</vt:lpstr>
      <vt:lpstr>Pygame.font                  Pygame.time</vt:lpstr>
      <vt:lpstr>Pygame.mixer                Pygame.rect</vt:lpstr>
      <vt:lpstr>Other methods, classes and attributes used in our game include</vt:lpstr>
      <vt:lpstr>GAME LOOP</vt:lpstr>
      <vt:lpstr>USER DEFINED FUNCTIONS</vt:lpstr>
      <vt:lpstr>SOME DEFINTIONS BEFORE MOVING FORWARD</vt:lpstr>
      <vt:lpstr>CREATING A FRUIT AT A RANDOM POSITION</vt:lpstr>
      <vt:lpstr>CREATING THE SNAKE</vt:lpstr>
      <vt:lpstr>ADDING THE BODY IMAGE</vt:lpstr>
      <vt:lpstr>AUXILARY FUNCTIONS FOR CREATING THE SNAKE BODY</vt:lpstr>
      <vt:lpstr>AUXILARY FUNCTIONS FOR CREATING THE SNAKE BODY</vt:lpstr>
      <vt:lpstr>MOVING THE SNAKE</vt:lpstr>
      <vt:lpstr>FUNCTIONS TO HANDLE COLLISIONS</vt:lpstr>
      <vt:lpstr>POSITIVE COLLISIONS</vt:lpstr>
      <vt:lpstr>NEGATIVE COLLISIONS</vt:lpstr>
      <vt:lpstr>DISPLAYING SCORE AND HIGH SCORE</vt:lpstr>
      <vt:lpstr>CREATING THE GRASS PATTERN</vt:lpstr>
      <vt:lpstr>ANSELM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Snake game</dc:title>
  <dc:creator>oraclenaren2004@outlook.com</dc:creator>
  <cp:lastModifiedBy>oraclenaren2004@outlook.com</cp:lastModifiedBy>
  <cp:revision>2</cp:revision>
  <dcterms:created xsi:type="dcterms:W3CDTF">2023-03-23T14:57:23Z</dcterms:created>
  <dcterms:modified xsi:type="dcterms:W3CDTF">2023-03-24T20:18:27Z</dcterms:modified>
</cp:coreProperties>
</file>